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Montserrat"/>
      <p:regular r:id="rId29"/>
      <p:bold r:id="rId30"/>
      <p:italic r:id="rId31"/>
      <p:boldItalic r:id="rId32"/>
    </p:embeddedFont>
    <p:embeddedFont>
      <p:font typeface="Fira Sans Extra Condensed"/>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iFHoXohS4INM94kb/t3gf6qxKn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7.xml"/><Relationship Id="rId33" Type="http://schemas.openxmlformats.org/officeDocument/2006/relationships/font" Target="fonts/FiraSansExtraCondensed-regular.fntdata"/><Relationship Id="rId10" Type="http://schemas.openxmlformats.org/officeDocument/2006/relationships/slide" Target="slides/slide6.xml"/><Relationship Id="rId32" Type="http://schemas.openxmlformats.org/officeDocument/2006/relationships/font" Target="fonts/Montserrat-boldItalic.fntdata"/><Relationship Id="rId13" Type="http://schemas.openxmlformats.org/officeDocument/2006/relationships/slide" Target="slides/slide9.xml"/><Relationship Id="rId35" Type="http://schemas.openxmlformats.org/officeDocument/2006/relationships/font" Target="fonts/FiraSansExtraCondensed-italic.fntdata"/><Relationship Id="rId12" Type="http://schemas.openxmlformats.org/officeDocument/2006/relationships/slide" Target="slides/slide8.xml"/><Relationship Id="rId34" Type="http://schemas.openxmlformats.org/officeDocument/2006/relationships/font" Target="fonts/FiraSansExtraCondensed-bold.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FiraSansExtraCondensed-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885b4b63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12885b4b630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12885b4b630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beb0ec581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11beb0ec581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11beb0ec581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885b4b630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12885b4b630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12885b4b630_1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c483a395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12c483a395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12c483a395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c483a3952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12c483a3952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g12c483a3952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d5b15960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12d5b15960b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12d5b15960b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dbf16226d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dbf16226d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12dbf16226d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c483a3952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12c483a3952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12c483a3952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c483a3952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12c483a3952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12c483a3952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dbf16226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dbf16226d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12dbf16226d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beb0ec581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g11beb0ec581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c483a3952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2c483a3952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12c483a3952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c483a3952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12c483a3952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12c483a3952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dbf16226d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dbf16226d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2dbf16226d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c483a3952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12c483a3952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12c483a3952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cb0ca1e2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12cb0ca1e26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g12cb0ca1e26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beb0ec581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11beb0ec581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1beb0ec581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ae4a137b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12ae4a137b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12ae4a137b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beb0ec58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11beb0ec581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11beb0ec581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ae4a137b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12ae4a137b7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12ae4a137b7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beb0ec58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11beb0ec581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11beb0ec581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ae4a137b7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12ae4a137b7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12ae4a137b7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ae4a137b7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12ae4a137b7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12ae4a137b7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0.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4.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560300" y="901650"/>
            <a:ext cx="5910600" cy="2124000"/>
          </a:xfrm>
          <a:prstGeom prst="rect">
            <a:avLst/>
          </a:prstGeom>
          <a:noFill/>
          <a:ln>
            <a:noFill/>
          </a:ln>
          <a:effectLst>
            <a:outerShdw blurRad="57150" rotWithShape="0" algn="bl" dir="5400000" dist="19050">
              <a:srgbClr val="000000">
                <a:alpha val="49803"/>
              </a:srgbClr>
            </a:outerShdw>
          </a:effectLst>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chemeClr val="dk1"/>
              </a:buClr>
              <a:buSzPts val="3600"/>
              <a:buFont typeface="Arial"/>
              <a:buNone/>
            </a:pPr>
            <a:r>
              <a:rPr b="1" i="0" lang="en-US" sz="3600" u="none" cap="none" strike="noStrike">
                <a:solidFill>
                  <a:schemeClr val="lt1"/>
                </a:solidFill>
                <a:latin typeface="Montserrat"/>
                <a:ea typeface="Montserrat"/>
                <a:cs typeface="Montserrat"/>
                <a:sym typeface="Montserrat"/>
              </a:rPr>
              <a:t>Car-a-thon:</a:t>
            </a:r>
            <a:endParaRPr b="1" i="0" sz="3600" u="none" cap="none" strike="noStrike">
              <a:solidFill>
                <a:schemeClr val="lt1"/>
              </a:solidFill>
              <a:latin typeface="Montserrat"/>
              <a:ea typeface="Montserrat"/>
              <a:cs typeface="Montserrat"/>
              <a:sym typeface="Montserrat"/>
            </a:endParaRPr>
          </a:p>
          <a:p>
            <a:pPr indent="0" lvl="0" marL="0" marR="0" rtl="0" algn="l">
              <a:lnSpc>
                <a:spcPct val="133333"/>
              </a:lnSpc>
              <a:spcBef>
                <a:spcPts val="0"/>
              </a:spcBef>
              <a:spcAft>
                <a:spcPts val="0"/>
              </a:spcAft>
              <a:buClr>
                <a:schemeClr val="dk1"/>
              </a:buClr>
              <a:buSzPts val="3600"/>
              <a:buFont typeface="Arial"/>
              <a:buNone/>
            </a:pPr>
            <a:r>
              <a:rPr b="1" i="0" lang="en-US" sz="3600" u="none" cap="none" strike="noStrike">
                <a:solidFill>
                  <a:schemeClr val="lt1"/>
                </a:solidFill>
                <a:latin typeface="Montserrat"/>
                <a:ea typeface="Montserrat"/>
                <a:cs typeface="Montserrat"/>
                <a:sym typeface="Montserrat"/>
              </a:rPr>
              <a:t>Used Car Auction Prices</a:t>
            </a:r>
            <a:endParaRPr b="0" i="0" sz="3200" u="none" cap="none" strike="noStrike">
              <a:solidFill>
                <a:schemeClr val="lt1"/>
              </a:solidFill>
              <a:latin typeface="Montserrat"/>
              <a:ea typeface="Montserrat"/>
              <a:cs typeface="Montserrat"/>
              <a:sym typeface="Montserrat"/>
            </a:endParaRPr>
          </a:p>
        </p:txBody>
      </p:sp>
      <p:cxnSp>
        <p:nvCxnSpPr>
          <p:cNvPr id="66" name="Google Shape;66;p1"/>
          <p:cNvCxnSpPr/>
          <p:nvPr/>
        </p:nvCxnSpPr>
        <p:spPr>
          <a:xfrm>
            <a:off x="636519" y="3188421"/>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7" name="Google Shape;67;p1"/>
          <p:cNvSpPr txBox="1"/>
          <p:nvPr/>
        </p:nvSpPr>
        <p:spPr>
          <a:xfrm>
            <a:off x="560300" y="4944210"/>
            <a:ext cx="3225000" cy="1816200"/>
          </a:xfrm>
          <a:prstGeom prst="rect">
            <a:avLst/>
          </a:prstGeom>
          <a:noFill/>
          <a:ln>
            <a:noFill/>
          </a:ln>
          <a:effectLst>
            <a:outerShdw blurRad="57150" rotWithShape="0" algn="bl" dir="5400000" dist="19050">
              <a:srgbClr val="000000">
                <a:alpha val="49803"/>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Kelompok 7:</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Bagus Ganjar Lugina</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M. Harun Arrasyid</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Bernadetha Stella</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Samuella Magdalena E</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Raihan Kurniasugianto</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M Rifqi Sarosa</a:t>
            </a:r>
            <a:endParaRPr b="0" i="0" sz="1600" u="none" cap="none" strike="noStrike">
              <a:solidFill>
                <a:srgbClr val="FFFFFF"/>
              </a:solidFill>
              <a:latin typeface="Montserrat"/>
              <a:ea typeface="Montserrat"/>
              <a:cs typeface="Montserrat"/>
              <a:sym typeface="Montserrat"/>
            </a:endParaRPr>
          </a:p>
        </p:txBody>
      </p:sp>
      <p:sp>
        <p:nvSpPr>
          <p:cNvPr id="68" name="Google Shape;68;p1"/>
          <p:cNvSpPr txBox="1"/>
          <p:nvPr/>
        </p:nvSpPr>
        <p:spPr>
          <a:xfrm>
            <a:off x="560292" y="3374291"/>
            <a:ext cx="3064500" cy="1569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Montserrat"/>
                <a:ea typeface="Montserrat"/>
                <a:cs typeface="Montserrat"/>
                <a:sym typeface="Montserrat"/>
              </a:rPr>
              <a:t>Dokumen Laporan Final Project</a:t>
            </a:r>
            <a:endParaRPr b="0" i="0" sz="1400"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2885b4b630_1_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EDA Conclusion</a:t>
            </a:r>
            <a:endParaRPr b="1" i="0" sz="3200" u="none" cap="none" strike="noStrike">
              <a:solidFill>
                <a:srgbClr val="0198A3"/>
              </a:solidFill>
              <a:latin typeface="Montserrat"/>
              <a:ea typeface="Montserrat"/>
              <a:cs typeface="Montserrat"/>
              <a:sym typeface="Montserrat"/>
            </a:endParaRPr>
          </a:p>
        </p:txBody>
      </p:sp>
      <p:sp>
        <p:nvSpPr>
          <p:cNvPr id="195" name="Google Shape;195;g12885b4b630_1_0"/>
          <p:cNvSpPr txBox="1"/>
          <p:nvPr>
            <p:ph idx="1" type="body"/>
          </p:nvPr>
        </p:nvSpPr>
        <p:spPr>
          <a:xfrm>
            <a:off x="696525" y="1780950"/>
            <a:ext cx="10316400" cy="304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Clr>
                <a:schemeClr val="dk1"/>
              </a:buClr>
              <a:buSzPts val="1100"/>
              <a:buFont typeface="Arial"/>
              <a:buNone/>
            </a:pPr>
            <a:r>
              <a:rPr lang="en-US" sz="1600">
                <a:latin typeface="Arial"/>
                <a:ea typeface="Arial"/>
                <a:cs typeface="Arial"/>
                <a:sym typeface="Arial"/>
              </a:rPr>
              <a:t>Beberapa hal yang ditemukan dari </a:t>
            </a:r>
            <a:r>
              <a:rPr b="1" lang="en-US" sz="1600">
                <a:latin typeface="Arial"/>
                <a:ea typeface="Arial"/>
                <a:cs typeface="Arial"/>
                <a:sym typeface="Arial"/>
              </a:rPr>
              <a:t>EDA</a:t>
            </a:r>
            <a:r>
              <a:rPr lang="en-US" sz="1600">
                <a:latin typeface="Arial"/>
                <a:ea typeface="Arial"/>
                <a:cs typeface="Arial"/>
                <a:sym typeface="Arial"/>
              </a:rPr>
              <a:t> dataset di atas sebagai berikut:</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Data terlihat valid dan tidak ada kecacatan yang signifikan,</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Beberapa kolom perlu ditinjau ulang di </a:t>
            </a:r>
            <a:r>
              <a:rPr i="1" lang="en-US" sz="1600">
                <a:latin typeface="Arial"/>
                <a:ea typeface="Arial"/>
                <a:cs typeface="Arial"/>
                <a:sym typeface="Arial"/>
              </a:rPr>
              <a:t>pre-processing</a:t>
            </a:r>
            <a:r>
              <a:rPr lang="en-US" sz="1600">
                <a:latin typeface="Arial"/>
                <a:ea typeface="Arial"/>
                <a:cs typeface="Arial"/>
                <a:sym typeface="Arial"/>
              </a:rPr>
              <a:t> (huruf besar/kecil, </a:t>
            </a:r>
            <a:r>
              <a:rPr i="1" lang="en-US" sz="1600">
                <a:latin typeface="Arial"/>
                <a:ea typeface="Arial"/>
                <a:cs typeface="Arial"/>
                <a:sym typeface="Arial"/>
              </a:rPr>
              <a:t>missing values</a:t>
            </a:r>
            <a:r>
              <a:rPr lang="en-US" sz="1600">
                <a:latin typeface="Arial"/>
                <a:ea typeface="Arial"/>
                <a:cs typeface="Arial"/>
                <a:sym typeface="Arial"/>
              </a:rPr>
              <a:t>, dan duplikat),</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Ada beberapa distribusi yang </a:t>
            </a:r>
            <a:r>
              <a:rPr i="1" lang="en-US" sz="1600">
                <a:latin typeface="Arial"/>
                <a:ea typeface="Arial"/>
                <a:cs typeface="Arial"/>
                <a:sym typeface="Arial"/>
              </a:rPr>
              <a:t>skewed</a:t>
            </a:r>
            <a:r>
              <a:rPr lang="en-US" sz="1600">
                <a:latin typeface="Arial"/>
                <a:ea typeface="Arial"/>
                <a:cs typeface="Arial"/>
                <a:sym typeface="Arial"/>
              </a:rPr>
              <a:t> atau bahkan ada distribusi dengan arah yang tidak jelas (</a:t>
            </a:r>
            <a:r>
              <a:rPr b="1" lang="en-US" sz="1600">
                <a:latin typeface="Arial"/>
                <a:ea typeface="Arial"/>
                <a:cs typeface="Arial"/>
                <a:sym typeface="Arial"/>
              </a:rPr>
              <a:t>condition</a:t>
            </a:r>
            <a:r>
              <a:rPr lang="en-US" sz="1600">
                <a:latin typeface="Arial"/>
                <a:ea typeface="Arial"/>
                <a:cs typeface="Arial"/>
                <a:sym typeface="Arial"/>
              </a:rPr>
              <a:t>) dan memiliki outlier,</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Beberapa fitur memiliki korelasi yang jelas, sehingga akan dipakai dalam pemodelan,</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Kolom yang memiliki jumlah </a:t>
            </a:r>
            <a:r>
              <a:rPr b="1" lang="en-US" sz="1600">
                <a:latin typeface="Arial"/>
                <a:ea typeface="Arial"/>
                <a:cs typeface="Arial"/>
                <a:sym typeface="Arial"/>
              </a:rPr>
              <a:t>unique values</a:t>
            </a:r>
            <a:r>
              <a:rPr lang="en-US" sz="1600">
                <a:latin typeface="Arial"/>
                <a:ea typeface="Arial"/>
                <a:cs typeface="Arial"/>
                <a:sym typeface="Arial"/>
              </a:rPr>
              <a:t> banyak perlu dihandle lebih lanjut pada </a:t>
            </a:r>
            <a:r>
              <a:rPr i="1" lang="en-US" sz="1600">
                <a:latin typeface="Arial"/>
                <a:ea typeface="Arial"/>
                <a:cs typeface="Arial"/>
                <a:sym typeface="Arial"/>
              </a:rPr>
              <a:t>feature encoding,</a:t>
            </a:r>
            <a:endParaRPr i="1"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Ada feature </a:t>
            </a:r>
            <a:r>
              <a:rPr b="1" lang="en-US" sz="1600">
                <a:latin typeface="Arial"/>
                <a:ea typeface="Arial"/>
                <a:cs typeface="Arial"/>
                <a:sym typeface="Arial"/>
              </a:rPr>
              <a:t>year</a:t>
            </a:r>
            <a:r>
              <a:rPr lang="en-US" sz="1600">
                <a:latin typeface="Arial"/>
                <a:ea typeface="Arial"/>
                <a:cs typeface="Arial"/>
                <a:sym typeface="Arial"/>
              </a:rPr>
              <a:t>, </a:t>
            </a:r>
            <a:r>
              <a:rPr b="1" lang="en-US" sz="1600">
                <a:latin typeface="Arial"/>
                <a:ea typeface="Arial"/>
                <a:cs typeface="Arial"/>
                <a:sym typeface="Arial"/>
              </a:rPr>
              <a:t>condition</a:t>
            </a:r>
            <a:r>
              <a:rPr lang="en-US" sz="1600">
                <a:latin typeface="Arial"/>
                <a:ea typeface="Arial"/>
                <a:cs typeface="Arial"/>
                <a:sym typeface="Arial"/>
              </a:rPr>
              <a:t>, </a:t>
            </a:r>
            <a:r>
              <a:rPr b="1" lang="en-US" sz="1600">
                <a:latin typeface="Arial"/>
                <a:ea typeface="Arial"/>
                <a:cs typeface="Arial"/>
                <a:sym typeface="Arial"/>
              </a:rPr>
              <a:t>odometer</a:t>
            </a:r>
            <a:r>
              <a:rPr lang="en-US" sz="1600">
                <a:latin typeface="Arial"/>
                <a:ea typeface="Arial"/>
                <a:cs typeface="Arial"/>
                <a:sym typeface="Arial"/>
              </a:rPr>
              <a:t> memiliki korelasi yang tinggi satu sama lain sehingga kemungkinan feature tersebut redundan dan perlu ada feature yang didrop,</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Dari fitur kategorikal, kolom </a:t>
            </a:r>
            <a:r>
              <a:rPr b="1" lang="en-US" sz="1600">
                <a:latin typeface="Arial"/>
                <a:ea typeface="Arial"/>
                <a:cs typeface="Arial"/>
                <a:sym typeface="Arial"/>
              </a:rPr>
              <a:t>transmission</a:t>
            </a:r>
            <a:r>
              <a:rPr lang="en-US" sz="1600">
                <a:latin typeface="Arial"/>
                <a:ea typeface="Arial"/>
                <a:cs typeface="Arial"/>
                <a:sym typeface="Arial"/>
              </a:rPr>
              <a:t> sepertinya berguna untuk menjadi prediktor model.</a:t>
            </a:r>
            <a:endParaRPr sz="16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1beb0ec581_0_36"/>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Business Insight</a:t>
            </a:r>
            <a:endParaRPr b="1" i="0" sz="3200" u="none" cap="none" strike="noStrike">
              <a:solidFill>
                <a:srgbClr val="0198A3"/>
              </a:solidFill>
              <a:latin typeface="Montserrat"/>
              <a:ea typeface="Montserrat"/>
              <a:cs typeface="Montserrat"/>
              <a:sym typeface="Montserrat"/>
            </a:endParaRPr>
          </a:p>
        </p:txBody>
      </p:sp>
      <p:pic>
        <p:nvPicPr>
          <p:cNvPr id="202" name="Google Shape;202;g11beb0ec581_0_36"/>
          <p:cNvPicPr preferRelativeResize="0"/>
          <p:nvPr/>
        </p:nvPicPr>
        <p:blipFill rotWithShape="1">
          <a:blip r:embed="rId3">
            <a:alphaModFix/>
          </a:blip>
          <a:srcRect b="0" l="0" r="0" t="0"/>
          <a:stretch/>
        </p:blipFill>
        <p:spPr>
          <a:xfrm>
            <a:off x="991575" y="1788125"/>
            <a:ext cx="7756835" cy="3281738"/>
          </a:xfrm>
          <a:prstGeom prst="rect">
            <a:avLst/>
          </a:prstGeom>
          <a:noFill/>
          <a:ln>
            <a:noFill/>
          </a:ln>
        </p:spPr>
      </p:pic>
      <p:sp>
        <p:nvSpPr>
          <p:cNvPr id="203" name="Google Shape;203;g11beb0ec581_0_36"/>
          <p:cNvSpPr txBox="1"/>
          <p:nvPr/>
        </p:nvSpPr>
        <p:spPr>
          <a:xfrm>
            <a:off x="8889075" y="2026325"/>
            <a:ext cx="2770800" cy="1693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Dari </a:t>
            </a:r>
            <a:r>
              <a:rPr b="1" i="0" lang="en-US" sz="1400" u="none" cap="none" strike="noStrike">
                <a:solidFill>
                  <a:srgbClr val="000000"/>
                </a:solidFill>
                <a:latin typeface="Arial"/>
                <a:ea typeface="Arial"/>
                <a:cs typeface="Arial"/>
                <a:sym typeface="Arial"/>
              </a:rPr>
              <a:t>count plot</a:t>
            </a:r>
            <a:r>
              <a:rPr b="0" i="0" lang="en-US" sz="1400" u="none" cap="none" strike="noStrike">
                <a:solidFill>
                  <a:srgbClr val="000000"/>
                </a:solidFill>
                <a:latin typeface="Arial"/>
                <a:ea typeface="Arial"/>
                <a:cs typeface="Arial"/>
                <a:sym typeface="Arial"/>
              </a:rPr>
              <a:t> berikut bisa didapatkan insight bahwa harga mobil dengan kategori </a:t>
            </a:r>
            <a:r>
              <a:rPr b="1" i="0" lang="en-US" sz="1400" u="none" cap="none" strike="noStrike">
                <a:solidFill>
                  <a:srgbClr val="000000"/>
                </a:solidFill>
                <a:latin typeface="Arial"/>
                <a:ea typeface="Arial"/>
                <a:cs typeface="Arial"/>
                <a:sym typeface="Arial"/>
              </a:rPr>
              <a:t>medium</a:t>
            </a:r>
            <a:r>
              <a:rPr b="0" i="0" lang="en-US" sz="1400" u="none" cap="none" strike="noStrike">
                <a:solidFill>
                  <a:srgbClr val="000000"/>
                </a:solidFill>
                <a:latin typeface="Arial"/>
                <a:ea typeface="Arial"/>
                <a:cs typeface="Arial"/>
                <a:sym typeface="Arial"/>
              </a:rPr>
              <a:t> memiliki jumlah terbanyak, sedangkan kategori </a:t>
            </a:r>
            <a:r>
              <a:rPr b="1" i="0" lang="en-US" sz="1400" u="none" cap="none" strike="noStrike">
                <a:solidFill>
                  <a:srgbClr val="000000"/>
                </a:solidFill>
                <a:latin typeface="Arial"/>
                <a:ea typeface="Arial"/>
                <a:cs typeface="Arial"/>
                <a:sym typeface="Arial"/>
              </a:rPr>
              <a:t>high</a:t>
            </a:r>
            <a:r>
              <a:rPr b="0" i="0" lang="en-US" sz="1400" u="none" cap="none" strike="noStrike">
                <a:solidFill>
                  <a:srgbClr val="000000"/>
                </a:solidFill>
                <a:latin typeface="Arial"/>
                <a:ea typeface="Arial"/>
                <a:cs typeface="Arial"/>
                <a:sym typeface="Arial"/>
              </a:rPr>
              <a:t> memiliki kategori yang paling sedikit.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2885b4b630_1_17"/>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Business Insight</a:t>
            </a:r>
            <a:endParaRPr b="1" i="0" sz="3200" u="none" cap="none" strike="noStrike">
              <a:solidFill>
                <a:srgbClr val="0198A3"/>
              </a:solidFill>
              <a:latin typeface="Montserrat"/>
              <a:ea typeface="Montserrat"/>
              <a:cs typeface="Montserrat"/>
              <a:sym typeface="Montserrat"/>
            </a:endParaRPr>
          </a:p>
        </p:txBody>
      </p:sp>
      <p:pic>
        <p:nvPicPr>
          <p:cNvPr id="210" name="Google Shape;210;g12885b4b630_1_17"/>
          <p:cNvPicPr preferRelativeResize="0"/>
          <p:nvPr/>
        </p:nvPicPr>
        <p:blipFill rotWithShape="1">
          <a:blip r:embed="rId3">
            <a:alphaModFix/>
          </a:blip>
          <a:srcRect b="0" l="0" r="0" t="0"/>
          <a:stretch/>
        </p:blipFill>
        <p:spPr>
          <a:xfrm>
            <a:off x="1421175" y="891250"/>
            <a:ext cx="9349640" cy="4171951"/>
          </a:xfrm>
          <a:prstGeom prst="rect">
            <a:avLst/>
          </a:prstGeom>
          <a:noFill/>
          <a:ln>
            <a:noFill/>
          </a:ln>
        </p:spPr>
      </p:pic>
      <p:sp>
        <p:nvSpPr>
          <p:cNvPr id="211" name="Google Shape;211;g12885b4b630_1_17"/>
          <p:cNvSpPr txBox="1"/>
          <p:nvPr/>
        </p:nvSpPr>
        <p:spPr>
          <a:xfrm>
            <a:off x="1421175" y="5478875"/>
            <a:ext cx="934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Dari transmission bisa dilihat bahwa mobil dari dataset tersebut adalah automatic.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2c483a3952_0_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Data Cleansing</a:t>
            </a:r>
            <a:endParaRPr b="1" i="0" sz="3200" u="none" cap="none" strike="noStrike">
              <a:solidFill>
                <a:srgbClr val="0198A3"/>
              </a:solidFill>
              <a:latin typeface="Montserrat"/>
              <a:ea typeface="Montserrat"/>
              <a:cs typeface="Montserrat"/>
              <a:sym typeface="Montserrat"/>
            </a:endParaRPr>
          </a:p>
        </p:txBody>
      </p:sp>
      <p:sp>
        <p:nvSpPr>
          <p:cNvPr id="218" name="Google Shape;218;g12c483a3952_0_0"/>
          <p:cNvSpPr txBox="1"/>
          <p:nvPr/>
        </p:nvSpPr>
        <p:spPr>
          <a:xfrm>
            <a:off x="4197950" y="979025"/>
            <a:ext cx="65277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rPr>
              <a:t>Beberapa kolom yang akan di-</a:t>
            </a:r>
            <a:r>
              <a:rPr i="1" lang="en-US" sz="1200">
                <a:solidFill>
                  <a:schemeClr val="dk1"/>
                </a:solidFill>
              </a:rPr>
              <a:t>drop</a:t>
            </a:r>
            <a:r>
              <a:rPr lang="en-US" sz="1200">
                <a:solidFill>
                  <a:schemeClr val="dk1"/>
                </a:solidFill>
              </a:rPr>
              <a:t> antara lain:</a:t>
            </a:r>
            <a:endParaRPr sz="1200">
              <a:solidFill>
                <a:schemeClr val="dk1"/>
              </a:solidFill>
            </a:endParaRPr>
          </a:p>
          <a:p>
            <a:pPr indent="-304800" lvl="0" marL="457200" rtl="0" algn="just">
              <a:spcBef>
                <a:spcPts val="0"/>
              </a:spcBef>
              <a:spcAft>
                <a:spcPts val="0"/>
              </a:spcAft>
              <a:buClr>
                <a:schemeClr val="dk1"/>
              </a:buClr>
              <a:buSzPts val="1200"/>
              <a:buChar char="●"/>
            </a:pPr>
            <a:r>
              <a:rPr b="1" lang="en-US" sz="1200">
                <a:solidFill>
                  <a:schemeClr val="dk1"/>
                </a:solidFill>
              </a:rPr>
              <a:t>mmr</a:t>
            </a:r>
            <a:r>
              <a:rPr lang="en-US" sz="1200">
                <a:solidFill>
                  <a:schemeClr val="dk1"/>
                </a:solidFill>
              </a:rPr>
              <a:t>, karena nilai mmr memiliki korelasi yang kuat terhadap </a:t>
            </a:r>
            <a:r>
              <a:rPr b="1" lang="en-US" sz="1200">
                <a:solidFill>
                  <a:schemeClr val="dk1"/>
                </a:solidFill>
              </a:rPr>
              <a:t>sellingprice</a:t>
            </a:r>
            <a:r>
              <a:rPr lang="en-US" sz="1200">
                <a:solidFill>
                  <a:schemeClr val="dk1"/>
                </a:solidFill>
              </a:rPr>
              <a:t>,</a:t>
            </a:r>
            <a:endParaRPr sz="1200">
              <a:solidFill>
                <a:schemeClr val="dk1"/>
              </a:solidFill>
            </a:endParaRPr>
          </a:p>
          <a:p>
            <a:pPr indent="-304800" lvl="0" marL="457200" rtl="0" algn="just">
              <a:spcBef>
                <a:spcPts val="0"/>
              </a:spcBef>
              <a:spcAft>
                <a:spcPts val="0"/>
              </a:spcAft>
              <a:buClr>
                <a:schemeClr val="dk1"/>
              </a:buClr>
              <a:buSzPts val="1200"/>
              <a:buChar char="●"/>
            </a:pPr>
            <a:r>
              <a:rPr b="1" lang="en-US" sz="1200">
                <a:solidFill>
                  <a:schemeClr val="dk1"/>
                </a:solidFill>
              </a:rPr>
              <a:t>state</a:t>
            </a:r>
            <a:r>
              <a:rPr lang="en-US" sz="1200">
                <a:solidFill>
                  <a:schemeClr val="dk1"/>
                </a:solidFill>
              </a:rPr>
              <a:t>, memiliki persebaran rasio segmentasi harga (low/med/high) yang sama antar statenya,</a:t>
            </a:r>
            <a:endParaRPr sz="1200">
              <a:solidFill>
                <a:schemeClr val="dk1"/>
              </a:solidFill>
            </a:endParaRPr>
          </a:p>
          <a:p>
            <a:pPr indent="-304800" lvl="0" marL="457200" rtl="0" algn="just">
              <a:spcBef>
                <a:spcPts val="0"/>
              </a:spcBef>
              <a:spcAft>
                <a:spcPts val="0"/>
              </a:spcAft>
              <a:buClr>
                <a:schemeClr val="dk1"/>
              </a:buClr>
              <a:buSzPts val="1200"/>
              <a:buChar char="●"/>
            </a:pPr>
            <a:r>
              <a:rPr b="1" lang="en-US" sz="1200">
                <a:solidFill>
                  <a:schemeClr val="dk1"/>
                </a:solidFill>
              </a:rPr>
              <a:t>vin</a:t>
            </a:r>
            <a:r>
              <a:rPr lang="en-US" sz="1200">
                <a:solidFill>
                  <a:schemeClr val="dk1"/>
                </a:solidFill>
              </a:rPr>
              <a:t>, secara bisnis vin atau nomor identitas kendaraan tidak memiliki pengaruh terhadap </a:t>
            </a:r>
            <a:r>
              <a:rPr b="1" lang="en-US" sz="1200">
                <a:solidFill>
                  <a:schemeClr val="dk1"/>
                </a:solidFill>
              </a:rPr>
              <a:t>sellingprice</a:t>
            </a:r>
            <a:r>
              <a:rPr lang="en-US" sz="1200">
                <a:solidFill>
                  <a:schemeClr val="dk1"/>
                </a:solidFill>
              </a:rPr>
              <a:t>,</a:t>
            </a:r>
            <a:endParaRPr sz="1200">
              <a:solidFill>
                <a:schemeClr val="dk1"/>
              </a:solidFill>
            </a:endParaRPr>
          </a:p>
          <a:p>
            <a:pPr indent="-304800" lvl="0" marL="457200" rtl="0" algn="just">
              <a:spcBef>
                <a:spcPts val="0"/>
              </a:spcBef>
              <a:spcAft>
                <a:spcPts val="0"/>
              </a:spcAft>
              <a:buClr>
                <a:schemeClr val="dk1"/>
              </a:buClr>
              <a:buSzPts val="1200"/>
              <a:buChar char="●"/>
            </a:pPr>
            <a:r>
              <a:rPr b="1" lang="en-US" sz="1200">
                <a:solidFill>
                  <a:schemeClr val="dk1"/>
                </a:solidFill>
              </a:rPr>
              <a:t>interior</a:t>
            </a:r>
            <a:r>
              <a:rPr lang="en-US" sz="1200">
                <a:solidFill>
                  <a:schemeClr val="dk1"/>
                </a:solidFill>
              </a:rPr>
              <a:t>, karena warna interior bukan menjadi hal utama dalam pembelian suatu mobil melainkan color exteriornya,</a:t>
            </a:r>
            <a:endParaRPr sz="1200">
              <a:solidFill>
                <a:schemeClr val="dk1"/>
              </a:solidFill>
            </a:endParaRPr>
          </a:p>
          <a:p>
            <a:pPr indent="-304800" lvl="0" marL="457200" rtl="0" algn="just">
              <a:spcBef>
                <a:spcPts val="0"/>
              </a:spcBef>
              <a:spcAft>
                <a:spcPts val="0"/>
              </a:spcAft>
              <a:buClr>
                <a:schemeClr val="dk1"/>
              </a:buClr>
              <a:buSzPts val="1200"/>
              <a:buChar char="●"/>
            </a:pPr>
            <a:r>
              <a:rPr b="1" lang="en-US" sz="1200">
                <a:solidFill>
                  <a:schemeClr val="dk1"/>
                </a:solidFill>
              </a:rPr>
              <a:t>seller, </a:t>
            </a:r>
            <a:r>
              <a:rPr lang="en-US" sz="1200">
                <a:solidFill>
                  <a:schemeClr val="dk1"/>
                </a:solidFill>
              </a:rPr>
              <a:t>karena </a:t>
            </a:r>
            <a:r>
              <a:rPr lang="en-US" sz="1200">
                <a:solidFill>
                  <a:schemeClr val="dk1"/>
                </a:solidFill>
                <a:highlight>
                  <a:schemeClr val="lt1"/>
                </a:highlight>
              </a:rPr>
              <a:t>perusahaan Car-a-thon tidak melihat seller, kami tetap akan melakukan filtering pada kendaraan berdasarkan kondisi, odometer, dll (fair value). Sehingga, siapapun sellernya bisa melakukan penjualan (tidak ada perbedaan). Kolom `seller` memiliki jumlah unique values yang sangat banyak (kardinalitas tinggi), sehingga akan menyulitkan ketika melakukan feature encoding.</a:t>
            </a:r>
            <a:endParaRPr sz="1200">
              <a:solidFill>
                <a:schemeClr val="dk1"/>
              </a:solidFill>
            </a:endParaRPr>
          </a:p>
        </p:txBody>
      </p:sp>
      <p:pic>
        <p:nvPicPr>
          <p:cNvPr id="219" name="Google Shape;219;g12c483a3952_0_0"/>
          <p:cNvPicPr preferRelativeResize="0"/>
          <p:nvPr/>
        </p:nvPicPr>
        <p:blipFill>
          <a:blip r:embed="rId3">
            <a:alphaModFix/>
          </a:blip>
          <a:stretch>
            <a:fillRect/>
          </a:stretch>
        </p:blipFill>
        <p:spPr>
          <a:xfrm>
            <a:off x="4514789" y="4026012"/>
            <a:ext cx="2894880" cy="233237"/>
          </a:xfrm>
          <a:prstGeom prst="rect">
            <a:avLst/>
          </a:prstGeom>
          <a:noFill/>
          <a:ln>
            <a:noFill/>
          </a:ln>
        </p:spPr>
      </p:pic>
      <p:pic>
        <p:nvPicPr>
          <p:cNvPr id="220" name="Google Shape;220;g12c483a3952_0_0"/>
          <p:cNvPicPr preferRelativeResize="0"/>
          <p:nvPr/>
        </p:nvPicPr>
        <p:blipFill>
          <a:blip r:embed="rId4">
            <a:alphaModFix/>
          </a:blip>
          <a:stretch>
            <a:fillRect/>
          </a:stretch>
        </p:blipFill>
        <p:spPr>
          <a:xfrm>
            <a:off x="4514789" y="4375813"/>
            <a:ext cx="3011498" cy="240097"/>
          </a:xfrm>
          <a:prstGeom prst="rect">
            <a:avLst/>
          </a:prstGeom>
          <a:noFill/>
          <a:ln>
            <a:noFill/>
          </a:ln>
        </p:spPr>
      </p:pic>
      <p:pic>
        <p:nvPicPr>
          <p:cNvPr id="221" name="Google Shape;221;g12c483a3952_0_0"/>
          <p:cNvPicPr preferRelativeResize="0"/>
          <p:nvPr/>
        </p:nvPicPr>
        <p:blipFill>
          <a:blip r:embed="rId5">
            <a:alphaModFix/>
          </a:blip>
          <a:stretch>
            <a:fillRect/>
          </a:stretch>
        </p:blipFill>
        <p:spPr>
          <a:xfrm>
            <a:off x="4514789" y="4732474"/>
            <a:ext cx="2894880" cy="226377"/>
          </a:xfrm>
          <a:prstGeom prst="rect">
            <a:avLst/>
          </a:prstGeom>
          <a:noFill/>
          <a:ln>
            <a:noFill/>
          </a:ln>
        </p:spPr>
      </p:pic>
      <p:pic>
        <p:nvPicPr>
          <p:cNvPr id="222" name="Google Shape;222;g12c483a3952_0_0"/>
          <p:cNvPicPr preferRelativeResize="0"/>
          <p:nvPr/>
        </p:nvPicPr>
        <p:blipFill>
          <a:blip r:embed="rId6">
            <a:alphaModFix/>
          </a:blip>
          <a:stretch>
            <a:fillRect/>
          </a:stretch>
        </p:blipFill>
        <p:spPr>
          <a:xfrm>
            <a:off x="4514789" y="5075422"/>
            <a:ext cx="3162416" cy="246957"/>
          </a:xfrm>
          <a:prstGeom prst="rect">
            <a:avLst/>
          </a:prstGeom>
          <a:noFill/>
          <a:ln>
            <a:noFill/>
          </a:ln>
        </p:spPr>
      </p:pic>
      <p:pic>
        <p:nvPicPr>
          <p:cNvPr id="223" name="Google Shape;223;g12c483a3952_0_0"/>
          <p:cNvPicPr preferRelativeResize="0"/>
          <p:nvPr/>
        </p:nvPicPr>
        <p:blipFill>
          <a:blip r:embed="rId7">
            <a:alphaModFix/>
          </a:blip>
          <a:stretch>
            <a:fillRect/>
          </a:stretch>
        </p:blipFill>
        <p:spPr>
          <a:xfrm>
            <a:off x="4514789" y="5438943"/>
            <a:ext cx="3045798" cy="226377"/>
          </a:xfrm>
          <a:prstGeom prst="rect">
            <a:avLst/>
          </a:prstGeom>
          <a:noFill/>
          <a:ln>
            <a:noFill/>
          </a:ln>
        </p:spPr>
      </p:pic>
      <p:pic>
        <p:nvPicPr>
          <p:cNvPr id="224" name="Google Shape;224;g12c483a3952_0_0"/>
          <p:cNvPicPr preferRelativeResize="0"/>
          <p:nvPr/>
        </p:nvPicPr>
        <p:blipFill>
          <a:blip r:embed="rId8">
            <a:alphaModFix/>
          </a:blip>
          <a:stretch>
            <a:fillRect/>
          </a:stretch>
        </p:blipFill>
        <p:spPr>
          <a:xfrm>
            <a:off x="1466350" y="979025"/>
            <a:ext cx="2420974" cy="2671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2c483a3952_0_19"/>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Handle Missing Values</a:t>
            </a:r>
            <a:endParaRPr b="1" i="0" sz="3200" u="none" cap="none" strike="noStrike">
              <a:solidFill>
                <a:srgbClr val="0198A3"/>
              </a:solidFill>
              <a:latin typeface="Montserrat"/>
              <a:ea typeface="Montserrat"/>
              <a:cs typeface="Montserrat"/>
              <a:sym typeface="Montserrat"/>
            </a:endParaRPr>
          </a:p>
        </p:txBody>
      </p:sp>
      <p:sp>
        <p:nvSpPr>
          <p:cNvPr id="231" name="Google Shape;231;g12c483a3952_0_19"/>
          <p:cNvSpPr txBox="1"/>
          <p:nvPr/>
        </p:nvSpPr>
        <p:spPr>
          <a:xfrm>
            <a:off x="1258600" y="1389950"/>
            <a:ext cx="3910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Jumlah Missing Values Tiap Kolom</a:t>
            </a:r>
            <a:endParaRPr b="0" i="0" sz="1200" u="none" cap="none" strike="noStrike">
              <a:solidFill>
                <a:schemeClr val="lt1"/>
              </a:solidFill>
              <a:latin typeface="Arial"/>
              <a:ea typeface="Arial"/>
              <a:cs typeface="Arial"/>
              <a:sym typeface="Arial"/>
            </a:endParaRPr>
          </a:p>
        </p:txBody>
      </p:sp>
      <p:sp>
        <p:nvSpPr>
          <p:cNvPr id="232" name="Google Shape;232;g12c483a3952_0_19"/>
          <p:cNvSpPr txBox="1"/>
          <p:nvPr/>
        </p:nvSpPr>
        <p:spPr>
          <a:xfrm>
            <a:off x="5932575" y="1389950"/>
            <a:ext cx="551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Persentase Jumlah </a:t>
            </a:r>
            <a:r>
              <a:rPr b="1" lang="en-US" sz="1200">
                <a:solidFill>
                  <a:schemeClr val="lt1"/>
                </a:solidFill>
              </a:rPr>
              <a:t>Missing Values Tiap Kolom</a:t>
            </a:r>
            <a:endParaRPr b="0" i="0" sz="1200" u="none" cap="none" strike="noStrike">
              <a:solidFill>
                <a:schemeClr val="lt1"/>
              </a:solidFill>
              <a:latin typeface="Arial"/>
              <a:ea typeface="Arial"/>
              <a:cs typeface="Arial"/>
              <a:sym typeface="Arial"/>
            </a:endParaRPr>
          </a:p>
        </p:txBody>
      </p:sp>
      <p:sp>
        <p:nvSpPr>
          <p:cNvPr id="233" name="Google Shape;233;g12c483a3952_0_19"/>
          <p:cNvSpPr txBox="1"/>
          <p:nvPr/>
        </p:nvSpPr>
        <p:spPr>
          <a:xfrm>
            <a:off x="863900" y="4502225"/>
            <a:ext cx="10884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000">
                <a:solidFill>
                  <a:schemeClr val="dk1"/>
                </a:solidFill>
              </a:rPr>
              <a:t>Kolom-kolom yang memiliki missing value adalah </a:t>
            </a:r>
            <a:r>
              <a:rPr b="1" lang="en-US" sz="2000">
                <a:solidFill>
                  <a:schemeClr val="dk1"/>
                </a:solidFill>
              </a:rPr>
              <a:t>transmission, </a:t>
            </a:r>
            <a:r>
              <a:rPr b="1" lang="en-US" sz="2000">
                <a:solidFill>
                  <a:schemeClr val="dk1"/>
                </a:solidFill>
              </a:rPr>
              <a:t>body, model, trim, condition, make, color, dan odometer.</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dk1"/>
                </a:solidFill>
              </a:rPr>
              <a:t>Kolom </a:t>
            </a:r>
            <a:r>
              <a:rPr b="1" lang="en-US" sz="2000">
                <a:solidFill>
                  <a:schemeClr val="dk1"/>
                </a:solidFill>
              </a:rPr>
              <a:t>transmission </a:t>
            </a:r>
            <a:r>
              <a:rPr lang="en-US" sz="2000">
                <a:solidFill>
                  <a:schemeClr val="dk1"/>
                </a:solidFill>
              </a:rPr>
              <a:t>memiliki missing values yang cukup besar (&gt;10%).</a:t>
            </a:r>
            <a:endParaRPr sz="2000">
              <a:solidFill>
                <a:schemeClr val="dk1"/>
              </a:solidFill>
            </a:endParaRPr>
          </a:p>
          <a:p>
            <a:pPr indent="0" lvl="0" marL="0" rtl="0" algn="l">
              <a:spcBef>
                <a:spcPts val="0"/>
              </a:spcBef>
              <a:spcAft>
                <a:spcPts val="0"/>
              </a:spcAft>
              <a:buClr>
                <a:schemeClr val="dk1"/>
              </a:buClr>
              <a:buSzPts val="1100"/>
              <a:buFont typeface="Arial"/>
              <a:buNone/>
            </a:pPr>
            <a:r>
              <a:rPr lang="en-US" sz="2000">
                <a:solidFill>
                  <a:schemeClr val="dk1"/>
                </a:solidFill>
              </a:rPr>
              <a:t>Kolom </a:t>
            </a:r>
            <a:r>
              <a:rPr b="1" lang="en-US" sz="2000">
                <a:solidFill>
                  <a:schemeClr val="dk1"/>
                </a:solidFill>
              </a:rPr>
              <a:t>body, condition, model, trim, make, color, dan odometer </a:t>
            </a:r>
            <a:r>
              <a:rPr lang="en-US" sz="2000">
                <a:solidFill>
                  <a:schemeClr val="dk1"/>
                </a:solidFill>
              </a:rPr>
              <a:t>memiliki missing values yang kecil (&lt;5% each columns)</a:t>
            </a:r>
            <a:endParaRPr sz="2000">
              <a:solidFill>
                <a:schemeClr val="dk1"/>
              </a:solidFill>
            </a:endParaRPr>
          </a:p>
        </p:txBody>
      </p:sp>
      <p:pic>
        <p:nvPicPr>
          <p:cNvPr id="234" name="Google Shape;234;g12c483a3952_0_19"/>
          <p:cNvPicPr preferRelativeResize="0"/>
          <p:nvPr/>
        </p:nvPicPr>
        <p:blipFill>
          <a:blip r:embed="rId3">
            <a:alphaModFix/>
          </a:blip>
          <a:stretch>
            <a:fillRect/>
          </a:stretch>
        </p:blipFill>
        <p:spPr>
          <a:xfrm>
            <a:off x="5932575" y="1759250"/>
            <a:ext cx="5515104" cy="2438175"/>
          </a:xfrm>
          <a:prstGeom prst="rect">
            <a:avLst/>
          </a:prstGeom>
          <a:noFill/>
          <a:ln>
            <a:noFill/>
          </a:ln>
        </p:spPr>
      </p:pic>
      <p:pic>
        <p:nvPicPr>
          <p:cNvPr id="235" name="Google Shape;235;g12c483a3952_0_19"/>
          <p:cNvPicPr preferRelativeResize="0"/>
          <p:nvPr/>
        </p:nvPicPr>
        <p:blipFill>
          <a:blip r:embed="rId4">
            <a:alphaModFix/>
          </a:blip>
          <a:stretch>
            <a:fillRect/>
          </a:stretch>
        </p:blipFill>
        <p:spPr>
          <a:xfrm>
            <a:off x="1272400" y="1759250"/>
            <a:ext cx="3910351" cy="2618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2d5b15960b_0_1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Handle Missing Values</a:t>
            </a:r>
            <a:endParaRPr b="1" i="0" sz="3200" u="none" cap="none" strike="noStrike">
              <a:solidFill>
                <a:srgbClr val="0198A3"/>
              </a:solidFill>
              <a:latin typeface="Montserrat"/>
              <a:ea typeface="Montserrat"/>
              <a:cs typeface="Montserrat"/>
              <a:sym typeface="Montserrat"/>
            </a:endParaRPr>
          </a:p>
        </p:txBody>
      </p:sp>
      <p:sp>
        <p:nvSpPr>
          <p:cNvPr id="242" name="Google Shape;242;g12d5b15960b_0_12"/>
          <p:cNvSpPr txBox="1"/>
          <p:nvPr/>
        </p:nvSpPr>
        <p:spPr>
          <a:xfrm>
            <a:off x="863900" y="884800"/>
            <a:ext cx="31647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Handling Missing Values</a:t>
            </a:r>
            <a:endParaRPr b="0" i="0" sz="1200" u="none" cap="none" strike="noStrike">
              <a:solidFill>
                <a:schemeClr val="lt1"/>
              </a:solidFill>
              <a:latin typeface="Arial"/>
              <a:ea typeface="Arial"/>
              <a:cs typeface="Arial"/>
              <a:sym typeface="Arial"/>
            </a:endParaRPr>
          </a:p>
        </p:txBody>
      </p:sp>
      <p:sp>
        <p:nvSpPr>
          <p:cNvPr id="243" name="Google Shape;243;g12d5b15960b_0_12"/>
          <p:cNvSpPr txBox="1"/>
          <p:nvPr/>
        </p:nvSpPr>
        <p:spPr>
          <a:xfrm>
            <a:off x="4867575" y="2903025"/>
            <a:ext cx="6405300" cy="3663300"/>
          </a:xfrm>
          <a:prstGeom prst="rect">
            <a:avLst/>
          </a:prstGeom>
          <a:noFill/>
          <a:ln>
            <a:noFill/>
          </a:ln>
        </p:spPr>
        <p:txBody>
          <a:bodyPr anchorCtr="0" anchor="t" bIns="91425" lIns="91425" spcFirstLastPara="1" rIns="91425" wrap="square" tIns="91425">
            <a:spAutoFit/>
          </a:bodyPr>
          <a:lstStyle/>
          <a:p>
            <a:pPr indent="0" lvl="0" marL="0" rtl="0" algn="l">
              <a:lnSpc>
                <a:spcPct val="103125"/>
              </a:lnSpc>
              <a:spcBef>
                <a:spcPts val="0"/>
              </a:spcBef>
              <a:spcAft>
                <a:spcPts val="0"/>
              </a:spcAft>
              <a:buNone/>
            </a:pPr>
            <a:r>
              <a:rPr b="1" lang="en-US" sz="1800">
                <a:solidFill>
                  <a:schemeClr val="dk1"/>
                </a:solidFill>
              </a:rPr>
              <a:t>T</a:t>
            </a:r>
            <a:r>
              <a:rPr b="1" lang="en-US" sz="1800">
                <a:solidFill>
                  <a:schemeClr val="dk1"/>
                </a:solidFill>
              </a:rPr>
              <a:t>ransmission</a:t>
            </a:r>
            <a:endParaRPr b="1" sz="1800">
              <a:solidFill>
                <a:schemeClr val="dk1"/>
              </a:solidFill>
            </a:endParaRPr>
          </a:p>
          <a:p>
            <a:pPr indent="0" lvl="0" marL="0" rtl="0" algn="l">
              <a:lnSpc>
                <a:spcPct val="103125"/>
              </a:lnSpc>
              <a:spcBef>
                <a:spcPts val="0"/>
              </a:spcBef>
              <a:spcAft>
                <a:spcPts val="0"/>
              </a:spcAft>
              <a:buNone/>
            </a:pPr>
            <a:r>
              <a:rPr lang="en-US">
                <a:solidFill>
                  <a:schemeClr val="dk1"/>
                </a:solidFill>
              </a:rPr>
              <a:t>Karena persentase missing values pada transmission cukup besar </a:t>
            </a:r>
            <a:r>
              <a:rPr lang="en-US">
                <a:solidFill>
                  <a:schemeClr val="dk1"/>
                </a:solidFill>
                <a:highlight>
                  <a:srgbClr val="FFFF00"/>
                </a:highlight>
              </a:rPr>
              <a:t>(&gt;10</a:t>
            </a:r>
            <a:r>
              <a:rPr lang="en-US">
                <a:solidFill>
                  <a:schemeClr val="dk1"/>
                </a:solidFill>
                <a:highlight>
                  <a:srgbClr val="FFFF00"/>
                </a:highlight>
              </a:rPr>
              <a:t>%)</a:t>
            </a:r>
            <a:r>
              <a:rPr lang="en-US">
                <a:solidFill>
                  <a:schemeClr val="dk1"/>
                </a:solidFill>
              </a:rPr>
              <a:t>,</a:t>
            </a:r>
            <a:r>
              <a:rPr lang="en-US">
                <a:solidFill>
                  <a:schemeClr val="dk1"/>
                </a:solidFill>
              </a:rPr>
              <a:t> maka akan dilakukan </a:t>
            </a:r>
            <a:r>
              <a:rPr lang="en-US">
                <a:solidFill>
                  <a:schemeClr val="dk1"/>
                </a:solidFill>
                <a:highlight>
                  <a:srgbClr val="FFFF00"/>
                </a:highlight>
              </a:rPr>
              <a:t>impute data</a:t>
            </a:r>
            <a:r>
              <a:rPr lang="en-US">
                <a:solidFill>
                  <a:schemeClr val="dk1"/>
                </a:solidFill>
              </a:rPr>
              <a:t> menggunakan </a:t>
            </a:r>
            <a:r>
              <a:rPr lang="en-US">
                <a:solidFill>
                  <a:schemeClr val="dk1"/>
                </a:solidFill>
                <a:highlight>
                  <a:srgbClr val="FFFF00"/>
                </a:highlight>
              </a:rPr>
              <a:t>modus</a:t>
            </a:r>
            <a:r>
              <a:rPr lang="en-US">
                <a:solidFill>
                  <a:schemeClr val="dk1"/>
                </a:solidFill>
              </a:rPr>
              <a:t> (automatic)</a:t>
            </a:r>
            <a:endParaRPr>
              <a:solidFill>
                <a:schemeClr val="dk1"/>
              </a:solidFill>
            </a:endParaRPr>
          </a:p>
          <a:p>
            <a:pPr indent="0" lvl="0" marL="0" rtl="0" algn="l">
              <a:spcBef>
                <a:spcPts val="0"/>
              </a:spcBef>
              <a:spcAft>
                <a:spcPts val="0"/>
              </a:spcAft>
              <a:buNone/>
            </a:pPr>
            <a:r>
              <a:t/>
            </a:r>
            <a:endParaRPr sz="1200"/>
          </a:p>
          <a:p>
            <a:pPr indent="0" lvl="0" marL="0" rtl="0" algn="l">
              <a:lnSpc>
                <a:spcPct val="103125"/>
              </a:lnSpc>
              <a:spcBef>
                <a:spcPts val="0"/>
              </a:spcBef>
              <a:spcAft>
                <a:spcPts val="0"/>
              </a:spcAft>
              <a:buClr>
                <a:schemeClr val="dk1"/>
              </a:buClr>
              <a:buSzPts val="1100"/>
              <a:buFont typeface="Arial"/>
              <a:buNone/>
            </a:pPr>
            <a:r>
              <a:rPr b="1" lang="en-US" sz="1800">
                <a:solidFill>
                  <a:schemeClr val="dk1"/>
                </a:solidFill>
              </a:rPr>
              <a:t>B</a:t>
            </a:r>
            <a:r>
              <a:rPr b="1" lang="en-US" sz="1800">
                <a:solidFill>
                  <a:schemeClr val="dk1"/>
                </a:solidFill>
              </a:rPr>
              <a:t>ody, Condition, Model, Trim Make, Color, dan Odometer</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Persentase missing values pada kolom tersebut cukup kecil </a:t>
            </a:r>
            <a:r>
              <a:rPr lang="en-US">
                <a:solidFill>
                  <a:schemeClr val="dk1"/>
                </a:solidFill>
                <a:highlight>
                  <a:srgbClr val="FFFF00"/>
                </a:highlight>
              </a:rPr>
              <a:t>(&lt;20%) </a:t>
            </a:r>
            <a:r>
              <a:rPr lang="en-US">
                <a:solidFill>
                  <a:schemeClr val="dk1"/>
                </a:solidFill>
              </a:rPr>
              <a:t>dari total keseluruhan data sehingga diputuskan untuk melakukan </a:t>
            </a:r>
            <a:r>
              <a:rPr lang="en-US">
                <a:solidFill>
                  <a:schemeClr val="dk1"/>
                </a:solidFill>
                <a:highlight>
                  <a:srgbClr val="FFFF00"/>
                </a:highlight>
              </a:rPr>
              <a:t>drop</a:t>
            </a:r>
            <a:r>
              <a:rPr lang="en-US">
                <a:solidFill>
                  <a:schemeClr val="dk1"/>
                </a:solidFill>
              </a:rPr>
              <a:t> pada data yang null.</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Berdasarkan perhitungan, jumlah missing values adalah sebesar </a:t>
            </a:r>
            <a:r>
              <a:rPr lang="en-US">
                <a:solidFill>
                  <a:schemeClr val="dk1"/>
                </a:solidFill>
                <a:highlight>
                  <a:srgbClr val="FFFF00"/>
                </a:highlight>
              </a:rPr>
              <a:t>21% </a:t>
            </a:r>
            <a:r>
              <a:rPr lang="en-US">
                <a:solidFill>
                  <a:schemeClr val="dk1"/>
                </a:solidFill>
              </a:rPr>
              <a:t>sehingga hal tersebut tidak masalah untuk melakukan drop pada data yang null.</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US" sz="1800">
                <a:solidFill>
                  <a:schemeClr val="dk1"/>
                </a:solidFill>
              </a:rPr>
              <a:t>Result</a:t>
            </a:r>
            <a:endParaRPr b="1" sz="1800">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Setelah dilakukan handling missing values, sekarang sudah tidak ada data null.</a:t>
            </a:r>
            <a:endParaRPr>
              <a:solidFill>
                <a:schemeClr val="dk1"/>
              </a:solidFill>
            </a:endParaRPr>
          </a:p>
        </p:txBody>
      </p:sp>
      <p:sp>
        <p:nvSpPr>
          <p:cNvPr id="244" name="Google Shape;244;g12d5b15960b_0_12"/>
          <p:cNvSpPr txBox="1"/>
          <p:nvPr/>
        </p:nvSpPr>
        <p:spPr>
          <a:xfrm>
            <a:off x="787350" y="3151950"/>
            <a:ext cx="3473700" cy="5541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Jumlah kolom dengan missing values setelah dilakukan handling missing values</a:t>
            </a:r>
            <a:endParaRPr b="0" i="0" sz="1200" u="none" cap="none" strike="noStrike">
              <a:solidFill>
                <a:schemeClr val="lt1"/>
              </a:solidFill>
              <a:latin typeface="Arial"/>
              <a:ea typeface="Arial"/>
              <a:cs typeface="Arial"/>
              <a:sym typeface="Arial"/>
            </a:endParaRPr>
          </a:p>
        </p:txBody>
      </p:sp>
      <p:pic>
        <p:nvPicPr>
          <p:cNvPr id="245" name="Google Shape;245;g12d5b15960b_0_12"/>
          <p:cNvPicPr preferRelativeResize="0"/>
          <p:nvPr/>
        </p:nvPicPr>
        <p:blipFill>
          <a:blip r:embed="rId3">
            <a:alphaModFix/>
          </a:blip>
          <a:stretch>
            <a:fillRect/>
          </a:stretch>
        </p:blipFill>
        <p:spPr>
          <a:xfrm>
            <a:off x="863900" y="1281127"/>
            <a:ext cx="9824870" cy="1539125"/>
          </a:xfrm>
          <a:prstGeom prst="rect">
            <a:avLst/>
          </a:prstGeom>
          <a:noFill/>
          <a:ln>
            <a:noFill/>
          </a:ln>
        </p:spPr>
      </p:pic>
      <p:pic>
        <p:nvPicPr>
          <p:cNvPr id="246" name="Google Shape;246;g12d5b15960b_0_12"/>
          <p:cNvPicPr preferRelativeResize="0"/>
          <p:nvPr/>
        </p:nvPicPr>
        <p:blipFill>
          <a:blip r:embed="rId4">
            <a:alphaModFix/>
          </a:blip>
          <a:stretch>
            <a:fillRect/>
          </a:stretch>
        </p:blipFill>
        <p:spPr>
          <a:xfrm>
            <a:off x="1204913" y="3706050"/>
            <a:ext cx="2638567" cy="2847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2dbf16226d_0_2"/>
          <p:cNvSpPr txBox="1"/>
          <p:nvPr>
            <p:ph type="title"/>
          </p:nvPr>
        </p:nvSpPr>
        <p:spPr>
          <a:xfrm>
            <a:off x="585800" y="136167"/>
            <a:ext cx="11190900" cy="763500"/>
          </a:xfrm>
          <a:prstGeom prst="rect">
            <a:avLst/>
          </a:prstGeom>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34375"/>
              <a:buFont typeface="Arial"/>
              <a:buNone/>
            </a:pPr>
            <a:r>
              <a:rPr lang="en-US" sz="3200">
                <a:solidFill>
                  <a:srgbClr val="0198A3"/>
                </a:solidFill>
              </a:rPr>
              <a:t>Handle Missing Values</a:t>
            </a:r>
            <a:endParaRPr/>
          </a:p>
        </p:txBody>
      </p:sp>
      <p:pic>
        <p:nvPicPr>
          <p:cNvPr id="253" name="Google Shape;253;g12dbf16226d_0_2"/>
          <p:cNvPicPr preferRelativeResize="0"/>
          <p:nvPr/>
        </p:nvPicPr>
        <p:blipFill>
          <a:blip r:embed="rId3">
            <a:alphaModFix/>
          </a:blip>
          <a:stretch>
            <a:fillRect/>
          </a:stretch>
        </p:blipFill>
        <p:spPr>
          <a:xfrm>
            <a:off x="3844172" y="2808272"/>
            <a:ext cx="5229899" cy="3077725"/>
          </a:xfrm>
          <a:prstGeom prst="rect">
            <a:avLst/>
          </a:prstGeom>
          <a:noFill/>
          <a:ln>
            <a:noFill/>
          </a:ln>
        </p:spPr>
      </p:pic>
      <p:sp>
        <p:nvSpPr>
          <p:cNvPr id="254" name="Google Shape;254;g12dbf16226d_0_2"/>
          <p:cNvSpPr txBox="1"/>
          <p:nvPr/>
        </p:nvSpPr>
        <p:spPr>
          <a:xfrm>
            <a:off x="585800" y="899675"/>
            <a:ext cx="4771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Alternatif handle missing value dengan mengisi nilai null dengan nilai lain.</a:t>
            </a:r>
            <a:endParaRPr/>
          </a:p>
          <a:p>
            <a:pPr indent="-317500" lvl="0" marL="457200" rtl="0" algn="l">
              <a:spcBef>
                <a:spcPts val="0"/>
              </a:spcBef>
              <a:spcAft>
                <a:spcPts val="0"/>
              </a:spcAft>
              <a:buSzPts val="1400"/>
              <a:buChar char="●"/>
            </a:pPr>
            <a:r>
              <a:rPr lang="en-US"/>
              <a:t>Transmission : modus</a:t>
            </a:r>
            <a:endParaRPr/>
          </a:p>
          <a:p>
            <a:pPr indent="-317500" lvl="0" marL="457200" rtl="0" algn="l">
              <a:spcBef>
                <a:spcPts val="0"/>
              </a:spcBef>
              <a:spcAft>
                <a:spcPts val="0"/>
              </a:spcAft>
              <a:buSzPts val="1400"/>
              <a:buChar char="●"/>
            </a:pPr>
            <a:r>
              <a:rPr lang="en-US"/>
              <a:t>Body : modus</a:t>
            </a:r>
            <a:endParaRPr/>
          </a:p>
          <a:p>
            <a:pPr indent="-317500" lvl="0" marL="457200" rtl="0" algn="l">
              <a:spcBef>
                <a:spcPts val="0"/>
              </a:spcBef>
              <a:spcAft>
                <a:spcPts val="0"/>
              </a:spcAft>
              <a:buSzPts val="1400"/>
              <a:buChar char="●"/>
            </a:pPr>
            <a:r>
              <a:rPr lang="en-US"/>
              <a:t>Condition : median</a:t>
            </a:r>
            <a:endParaRPr/>
          </a:p>
          <a:p>
            <a:pPr indent="-317500" lvl="0" marL="457200" rtl="0" algn="l">
              <a:spcBef>
                <a:spcPts val="0"/>
              </a:spcBef>
              <a:spcAft>
                <a:spcPts val="0"/>
              </a:spcAft>
              <a:buSzPts val="1400"/>
              <a:buChar char="●"/>
            </a:pPr>
            <a:r>
              <a:rPr lang="en-US"/>
              <a:t>Make : modus</a:t>
            </a:r>
            <a:endParaRPr/>
          </a:p>
          <a:p>
            <a:pPr indent="-317500" lvl="0" marL="457200" rtl="0" algn="l">
              <a:spcBef>
                <a:spcPts val="0"/>
              </a:spcBef>
              <a:spcAft>
                <a:spcPts val="0"/>
              </a:spcAft>
              <a:buSzPts val="1400"/>
              <a:buChar char="●"/>
            </a:pPr>
            <a:r>
              <a:rPr lang="en-US"/>
              <a:t>Color : modus</a:t>
            </a:r>
            <a:endParaRPr/>
          </a:p>
          <a:p>
            <a:pPr indent="-317500" lvl="0" marL="457200" rtl="0" algn="l">
              <a:spcBef>
                <a:spcPts val="0"/>
              </a:spcBef>
              <a:spcAft>
                <a:spcPts val="0"/>
              </a:spcAft>
              <a:buSzPts val="1400"/>
              <a:buChar char="●"/>
            </a:pPr>
            <a:r>
              <a:rPr lang="en-US"/>
              <a:t>Odometer : median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2c483a3952_0_24"/>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Handle Duplicated Data</a:t>
            </a:r>
            <a:endParaRPr b="1" i="0" sz="3200" u="none" cap="none" strike="noStrike">
              <a:solidFill>
                <a:srgbClr val="0198A3"/>
              </a:solidFill>
              <a:latin typeface="Montserrat"/>
              <a:ea typeface="Montserrat"/>
              <a:cs typeface="Montserrat"/>
              <a:sym typeface="Montserrat"/>
            </a:endParaRPr>
          </a:p>
        </p:txBody>
      </p:sp>
      <p:pic>
        <p:nvPicPr>
          <p:cNvPr id="261" name="Google Shape;261;g12c483a3952_0_24"/>
          <p:cNvPicPr preferRelativeResize="0"/>
          <p:nvPr/>
        </p:nvPicPr>
        <p:blipFill>
          <a:blip r:embed="rId3">
            <a:alphaModFix/>
          </a:blip>
          <a:stretch>
            <a:fillRect/>
          </a:stretch>
        </p:blipFill>
        <p:spPr>
          <a:xfrm>
            <a:off x="1041725" y="1244750"/>
            <a:ext cx="4658575" cy="1415425"/>
          </a:xfrm>
          <a:prstGeom prst="rect">
            <a:avLst/>
          </a:prstGeom>
          <a:noFill/>
          <a:ln>
            <a:noFill/>
          </a:ln>
        </p:spPr>
      </p:pic>
      <p:sp>
        <p:nvSpPr>
          <p:cNvPr id="262" name="Google Shape;262;g12c483a3952_0_24"/>
          <p:cNvSpPr txBox="1"/>
          <p:nvPr/>
        </p:nvSpPr>
        <p:spPr>
          <a:xfrm>
            <a:off x="1041725" y="3136500"/>
            <a:ext cx="9245400" cy="58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lang="en-US" sz="1500">
                <a:solidFill>
                  <a:schemeClr val="dk1"/>
                </a:solidFill>
              </a:rPr>
              <a:t>Tidak ada data yang duplikat sehingga tidak dilakukan proses </a:t>
            </a:r>
            <a:r>
              <a:rPr i="1" lang="en-US" sz="1500">
                <a:solidFill>
                  <a:schemeClr val="dk1"/>
                </a:solidFill>
              </a:rPr>
              <a:t>Handle Duplicated Data</a:t>
            </a:r>
            <a:endParaRPr b="0" i="1" sz="15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2c483a3952_0_29"/>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Handle Outliers </a:t>
            </a:r>
            <a:r>
              <a:rPr b="1" lang="en-US" sz="2000">
                <a:solidFill>
                  <a:srgbClr val="0198A3"/>
                </a:solidFill>
                <a:latin typeface="Montserrat"/>
                <a:ea typeface="Montserrat"/>
                <a:cs typeface="Montserrat"/>
                <a:sym typeface="Montserrat"/>
              </a:rPr>
              <a:t>(</a:t>
            </a:r>
            <a:r>
              <a:rPr b="1" lang="en-US" sz="2000">
                <a:solidFill>
                  <a:srgbClr val="0198A3"/>
                </a:solidFill>
                <a:latin typeface="Montserrat"/>
                <a:ea typeface="Montserrat"/>
                <a:cs typeface="Montserrat"/>
                <a:sym typeface="Montserrat"/>
              </a:rPr>
              <a:t>1/2</a:t>
            </a:r>
            <a:r>
              <a:rPr b="1" lang="en-US" sz="2000">
                <a:solidFill>
                  <a:srgbClr val="0198A3"/>
                </a:solidFill>
                <a:latin typeface="Montserrat"/>
                <a:ea typeface="Montserrat"/>
                <a:cs typeface="Montserrat"/>
                <a:sym typeface="Montserrat"/>
              </a:rPr>
              <a:t>)</a:t>
            </a:r>
            <a:endParaRPr b="1" i="0" sz="2000" u="none" cap="none" strike="noStrike">
              <a:solidFill>
                <a:srgbClr val="0198A3"/>
              </a:solidFill>
              <a:latin typeface="Montserrat"/>
              <a:ea typeface="Montserrat"/>
              <a:cs typeface="Montserrat"/>
              <a:sym typeface="Montserrat"/>
            </a:endParaRPr>
          </a:p>
        </p:txBody>
      </p:sp>
      <p:sp>
        <p:nvSpPr>
          <p:cNvPr id="269" name="Google Shape;269;g12c483a3952_0_29"/>
          <p:cNvSpPr txBox="1"/>
          <p:nvPr/>
        </p:nvSpPr>
        <p:spPr>
          <a:xfrm>
            <a:off x="1041725" y="754075"/>
            <a:ext cx="9245400" cy="58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lang="en-US" sz="1500">
                <a:solidFill>
                  <a:schemeClr val="dk1"/>
                </a:solidFill>
              </a:rPr>
              <a:t>Handling outliers dilakukan pada 2 fitur yaitu </a:t>
            </a:r>
            <a:r>
              <a:rPr i="1" lang="en-US" sz="1500">
                <a:solidFill>
                  <a:schemeClr val="dk1"/>
                </a:solidFill>
              </a:rPr>
              <a:t>‘sellingprice’</a:t>
            </a:r>
            <a:r>
              <a:rPr lang="en-US" sz="1500">
                <a:solidFill>
                  <a:schemeClr val="dk1"/>
                </a:solidFill>
              </a:rPr>
              <a:t> dan </a:t>
            </a:r>
            <a:r>
              <a:rPr i="1" lang="en-US" sz="1500">
                <a:solidFill>
                  <a:schemeClr val="dk1"/>
                </a:solidFill>
              </a:rPr>
              <a:t>‘odometer’ </a:t>
            </a:r>
            <a:r>
              <a:rPr lang="en-US" sz="1500">
                <a:solidFill>
                  <a:schemeClr val="dk1"/>
                </a:solidFill>
              </a:rPr>
              <a:t>menggunakan metode z-score.</a:t>
            </a:r>
            <a:endParaRPr b="0" sz="1500" u="none" cap="none" strike="noStrike">
              <a:solidFill>
                <a:schemeClr val="dk1"/>
              </a:solidFill>
              <a:latin typeface="Arial"/>
              <a:ea typeface="Arial"/>
              <a:cs typeface="Arial"/>
              <a:sym typeface="Arial"/>
            </a:endParaRPr>
          </a:p>
        </p:txBody>
      </p:sp>
      <p:pic>
        <p:nvPicPr>
          <p:cNvPr id="270" name="Google Shape;270;g12c483a3952_0_29"/>
          <p:cNvPicPr preferRelativeResize="0"/>
          <p:nvPr/>
        </p:nvPicPr>
        <p:blipFill>
          <a:blip r:embed="rId3">
            <a:alphaModFix/>
          </a:blip>
          <a:stretch>
            <a:fillRect/>
          </a:stretch>
        </p:blipFill>
        <p:spPr>
          <a:xfrm>
            <a:off x="1196175" y="1406413"/>
            <a:ext cx="6228572" cy="2104329"/>
          </a:xfrm>
          <a:prstGeom prst="rect">
            <a:avLst/>
          </a:prstGeom>
          <a:noFill/>
          <a:ln>
            <a:noFill/>
          </a:ln>
        </p:spPr>
      </p:pic>
      <p:pic>
        <p:nvPicPr>
          <p:cNvPr id="271" name="Google Shape;271;g12c483a3952_0_29"/>
          <p:cNvPicPr preferRelativeResize="0"/>
          <p:nvPr/>
        </p:nvPicPr>
        <p:blipFill>
          <a:blip r:embed="rId4">
            <a:alphaModFix/>
          </a:blip>
          <a:stretch>
            <a:fillRect/>
          </a:stretch>
        </p:blipFill>
        <p:spPr>
          <a:xfrm>
            <a:off x="1130197" y="4230425"/>
            <a:ext cx="4528429" cy="2115904"/>
          </a:xfrm>
          <a:prstGeom prst="rect">
            <a:avLst/>
          </a:prstGeom>
          <a:noFill/>
          <a:ln>
            <a:noFill/>
          </a:ln>
        </p:spPr>
      </p:pic>
      <p:pic>
        <p:nvPicPr>
          <p:cNvPr id="272" name="Google Shape;272;g12c483a3952_0_29"/>
          <p:cNvPicPr preferRelativeResize="0"/>
          <p:nvPr/>
        </p:nvPicPr>
        <p:blipFill>
          <a:blip r:embed="rId5">
            <a:alphaModFix/>
          </a:blip>
          <a:stretch>
            <a:fillRect/>
          </a:stretch>
        </p:blipFill>
        <p:spPr>
          <a:xfrm>
            <a:off x="5904775" y="4264575"/>
            <a:ext cx="4528426" cy="2115896"/>
          </a:xfrm>
          <a:prstGeom prst="rect">
            <a:avLst/>
          </a:prstGeom>
          <a:noFill/>
          <a:ln>
            <a:noFill/>
          </a:ln>
        </p:spPr>
      </p:pic>
      <p:sp>
        <p:nvSpPr>
          <p:cNvPr id="273" name="Google Shape;273;g12c483a3952_0_29"/>
          <p:cNvSpPr txBox="1"/>
          <p:nvPr/>
        </p:nvSpPr>
        <p:spPr>
          <a:xfrm>
            <a:off x="119617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Distribusi fitur </a:t>
            </a:r>
            <a:r>
              <a:rPr b="1" lang="en-US" sz="1200">
                <a:solidFill>
                  <a:schemeClr val="lt1"/>
                </a:solidFill>
              </a:rPr>
              <a:t> </a:t>
            </a:r>
            <a:r>
              <a:rPr b="1" i="1" lang="en-US" sz="1200">
                <a:solidFill>
                  <a:schemeClr val="lt1"/>
                </a:solidFill>
              </a:rPr>
              <a:t>‘sellingprice’ </a:t>
            </a:r>
            <a:r>
              <a:rPr b="1" lang="en-US" sz="1200">
                <a:solidFill>
                  <a:schemeClr val="lt1"/>
                </a:solidFill>
              </a:rPr>
              <a:t> </a:t>
            </a:r>
            <a:r>
              <a:rPr b="1" lang="en-US" sz="1200">
                <a:solidFill>
                  <a:schemeClr val="lt1"/>
                </a:solidFill>
              </a:rPr>
              <a:t>setelah handling outliers</a:t>
            </a:r>
            <a:endParaRPr b="0" i="0" sz="1200" u="none" cap="none" strike="noStrike">
              <a:solidFill>
                <a:schemeClr val="lt1"/>
              </a:solidFill>
              <a:latin typeface="Arial"/>
              <a:ea typeface="Arial"/>
              <a:cs typeface="Arial"/>
              <a:sym typeface="Arial"/>
            </a:endParaRPr>
          </a:p>
        </p:txBody>
      </p:sp>
      <p:sp>
        <p:nvSpPr>
          <p:cNvPr id="274" name="Google Shape;274;g12c483a3952_0_29"/>
          <p:cNvSpPr txBox="1"/>
          <p:nvPr/>
        </p:nvSpPr>
        <p:spPr>
          <a:xfrm>
            <a:off x="597072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Distribusi fitur  </a:t>
            </a:r>
            <a:r>
              <a:rPr b="1" i="1" lang="en-US" sz="1200">
                <a:solidFill>
                  <a:schemeClr val="lt1"/>
                </a:solidFill>
              </a:rPr>
              <a:t>‘odometer’ </a:t>
            </a:r>
            <a:r>
              <a:rPr b="1" lang="en-US" sz="1200">
                <a:solidFill>
                  <a:schemeClr val="lt1"/>
                </a:solidFill>
              </a:rPr>
              <a:t> setelah handling outliers</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2dbf16226d_0_10"/>
          <p:cNvSpPr txBox="1"/>
          <p:nvPr>
            <p:ph type="title"/>
          </p:nvPr>
        </p:nvSpPr>
        <p:spPr>
          <a:xfrm>
            <a:off x="585400" y="124192"/>
            <a:ext cx="11190900" cy="763500"/>
          </a:xfrm>
          <a:prstGeom prst="rect">
            <a:avLst/>
          </a:prstGeom>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1100"/>
              <a:buFont typeface="Arial"/>
              <a:buNone/>
            </a:pPr>
            <a:r>
              <a:rPr lang="en-US" sz="3200">
                <a:solidFill>
                  <a:srgbClr val="0198A3"/>
                </a:solidFill>
              </a:rPr>
              <a:t>Handle Outliers </a:t>
            </a:r>
            <a:r>
              <a:rPr lang="en-US" sz="2200">
                <a:solidFill>
                  <a:srgbClr val="0198A3"/>
                </a:solidFill>
              </a:rPr>
              <a:t>(2/2)</a:t>
            </a:r>
            <a:endParaRPr sz="2200"/>
          </a:p>
        </p:txBody>
      </p:sp>
      <p:sp>
        <p:nvSpPr>
          <p:cNvPr id="281" name="Google Shape;281;g12dbf16226d_0_10"/>
          <p:cNvSpPr txBox="1"/>
          <p:nvPr/>
        </p:nvSpPr>
        <p:spPr>
          <a:xfrm>
            <a:off x="585400" y="724125"/>
            <a:ext cx="9245400" cy="58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lang="en-US" sz="1500">
                <a:solidFill>
                  <a:schemeClr val="dk1"/>
                </a:solidFill>
              </a:rPr>
              <a:t>Handling outliers dilakukan pada 2 fitur yaitu </a:t>
            </a:r>
            <a:r>
              <a:rPr i="1" lang="en-US" sz="1500">
                <a:solidFill>
                  <a:schemeClr val="dk1"/>
                </a:solidFill>
              </a:rPr>
              <a:t>‘sellingprice’</a:t>
            </a:r>
            <a:r>
              <a:rPr lang="en-US" sz="1500">
                <a:solidFill>
                  <a:schemeClr val="dk1"/>
                </a:solidFill>
              </a:rPr>
              <a:t> dan </a:t>
            </a:r>
            <a:r>
              <a:rPr i="1" lang="en-US" sz="1500">
                <a:solidFill>
                  <a:schemeClr val="dk1"/>
                </a:solidFill>
              </a:rPr>
              <a:t>‘odometer’ </a:t>
            </a:r>
            <a:r>
              <a:rPr lang="en-US" sz="1500">
                <a:solidFill>
                  <a:schemeClr val="dk1"/>
                </a:solidFill>
              </a:rPr>
              <a:t>menggunakan metode IQR.</a:t>
            </a:r>
            <a:endParaRPr b="0" sz="1500" u="none" cap="none" strike="noStrike">
              <a:solidFill>
                <a:schemeClr val="dk1"/>
              </a:solidFill>
              <a:latin typeface="Arial"/>
              <a:ea typeface="Arial"/>
              <a:cs typeface="Arial"/>
              <a:sym typeface="Arial"/>
            </a:endParaRPr>
          </a:p>
        </p:txBody>
      </p:sp>
      <p:sp>
        <p:nvSpPr>
          <p:cNvPr id="282" name="Google Shape;282;g12dbf16226d_0_10"/>
          <p:cNvSpPr txBox="1"/>
          <p:nvPr/>
        </p:nvSpPr>
        <p:spPr>
          <a:xfrm>
            <a:off x="119617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Distribusi fitur  </a:t>
            </a:r>
            <a:r>
              <a:rPr b="1" i="1" lang="en-US" sz="1200">
                <a:solidFill>
                  <a:schemeClr val="lt1"/>
                </a:solidFill>
              </a:rPr>
              <a:t>‘sellingprice’ </a:t>
            </a:r>
            <a:r>
              <a:rPr b="1" lang="en-US" sz="1200">
                <a:solidFill>
                  <a:schemeClr val="lt1"/>
                </a:solidFill>
              </a:rPr>
              <a:t> setelah handling outliers</a:t>
            </a:r>
            <a:endParaRPr b="0" i="0" sz="1200" u="none" cap="none" strike="noStrike">
              <a:solidFill>
                <a:schemeClr val="lt1"/>
              </a:solidFill>
              <a:latin typeface="Arial"/>
              <a:ea typeface="Arial"/>
              <a:cs typeface="Arial"/>
              <a:sym typeface="Arial"/>
            </a:endParaRPr>
          </a:p>
        </p:txBody>
      </p:sp>
      <p:sp>
        <p:nvSpPr>
          <p:cNvPr id="283" name="Google Shape;283;g12dbf16226d_0_10"/>
          <p:cNvSpPr txBox="1"/>
          <p:nvPr/>
        </p:nvSpPr>
        <p:spPr>
          <a:xfrm>
            <a:off x="597072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Distribusi fitur  </a:t>
            </a:r>
            <a:r>
              <a:rPr b="1" i="1" lang="en-US" sz="1200">
                <a:solidFill>
                  <a:schemeClr val="lt1"/>
                </a:solidFill>
              </a:rPr>
              <a:t>‘odometer’ </a:t>
            </a:r>
            <a:r>
              <a:rPr b="1" lang="en-US" sz="1200">
                <a:solidFill>
                  <a:schemeClr val="lt1"/>
                </a:solidFill>
              </a:rPr>
              <a:t> setelah handling outliers</a:t>
            </a:r>
            <a:endParaRPr b="0" i="0" sz="1200" u="none" cap="none" strike="noStrike">
              <a:solidFill>
                <a:schemeClr val="lt1"/>
              </a:solidFill>
              <a:latin typeface="Arial"/>
              <a:ea typeface="Arial"/>
              <a:cs typeface="Arial"/>
              <a:sym typeface="Arial"/>
            </a:endParaRPr>
          </a:p>
        </p:txBody>
      </p:sp>
      <p:pic>
        <p:nvPicPr>
          <p:cNvPr id="284" name="Google Shape;284;g12dbf16226d_0_10"/>
          <p:cNvPicPr preferRelativeResize="0"/>
          <p:nvPr/>
        </p:nvPicPr>
        <p:blipFill>
          <a:blip r:embed="rId3">
            <a:alphaModFix/>
          </a:blip>
          <a:stretch>
            <a:fillRect/>
          </a:stretch>
        </p:blipFill>
        <p:spPr>
          <a:xfrm>
            <a:off x="1196179" y="4230425"/>
            <a:ext cx="4462500" cy="2322775"/>
          </a:xfrm>
          <a:prstGeom prst="rect">
            <a:avLst/>
          </a:prstGeom>
          <a:noFill/>
          <a:ln>
            <a:noFill/>
          </a:ln>
        </p:spPr>
      </p:pic>
      <p:pic>
        <p:nvPicPr>
          <p:cNvPr id="285" name="Google Shape;285;g12dbf16226d_0_10"/>
          <p:cNvPicPr preferRelativeResize="0"/>
          <p:nvPr/>
        </p:nvPicPr>
        <p:blipFill>
          <a:blip r:embed="rId4">
            <a:alphaModFix/>
          </a:blip>
          <a:stretch>
            <a:fillRect/>
          </a:stretch>
        </p:blipFill>
        <p:spPr>
          <a:xfrm>
            <a:off x="5970725" y="4230425"/>
            <a:ext cx="4462500" cy="2322775"/>
          </a:xfrm>
          <a:prstGeom prst="rect">
            <a:avLst/>
          </a:prstGeom>
          <a:noFill/>
          <a:ln>
            <a:noFill/>
          </a:ln>
        </p:spPr>
      </p:pic>
      <p:pic>
        <p:nvPicPr>
          <p:cNvPr id="286" name="Google Shape;286;g12dbf16226d_0_10"/>
          <p:cNvPicPr preferRelativeResize="0"/>
          <p:nvPr/>
        </p:nvPicPr>
        <p:blipFill>
          <a:blip r:embed="rId5">
            <a:alphaModFix/>
          </a:blip>
          <a:stretch>
            <a:fillRect/>
          </a:stretch>
        </p:blipFill>
        <p:spPr>
          <a:xfrm>
            <a:off x="2951925" y="1230062"/>
            <a:ext cx="5669100" cy="250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11beb0ec581_0_142"/>
          <p:cNvSpPr/>
          <p:nvPr/>
        </p:nvSpPr>
        <p:spPr>
          <a:xfrm>
            <a:off x="2367175" y="1066800"/>
            <a:ext cx="9596100" cy="1043100"/>
          </a:xfrm>
          <a:prstGeom prst="roundRect">
            <a:avLst>
              <a:gd fmla="val 16667" name="adj"/>
            </a:avLst>
          </a:prstGeom>
          <a:noFill/>
          <a:ln cap="flat" cmpd="sng" w="19050">
            <a:solidFill>
              <a:srgbClr val="0198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11beb0ec581_0_142"/>
          <p:cNvSpPr/>
          <p:nvPr/>
        </p:nvSpPr>
        <p:spPr>
          <a:xfrm>
            <a:off x="6286500" y="2178550"/>
            <a:ext cx="2781300" cy="2812500"/>
          </a:xfrm>
          <a:prstGeom prst="rect">
            <a:avLst/>
          </a:prstGeom>
          <a:solidFill>
            <a:srgbClr val="51978C">
              <a:alpha val="1215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11beb0ec581_0_142"/>
          <p:cNvSpPr txBox="1"/>
          <p:nvPr/>
        </p:nvSpPr>
        <p:spPr>
          <a:xfrm>
            <a:off x="6588591" y="2487120"/>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Goal</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76" name="Google Shape;76;g11beb0ec581_0_142"/>
          <p:cNvSpPr txBox="1"/>
          <p:nvPr/>
        </p:nvSpPr>
        <p:spPr>
          <a:xfrm>
            <a:off x="6436125" y="3092425"/>
            <a:ext cx="2422200" cy="181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1600" u="none" cap="none" strike="noStrike">
                <a:solidFill>
                  <a:schemeClr val="dk1"/>
                </a:solidFill>
                <a:latin typeface="Arial"/>
                <a:ea typeface="Arial"/>
                <a:cs typeface="Arial"/>
                <a:sym typeface="Arial"/>
                <a:extLst>
                  <a:ext uri="http://customooxmlschemas.google.com/">
                    <go:slidesCustomData xmlns:go="http://customooxmlschemas.google.com/" textRoundtripDataId="0"/>
                  </a:ext>
                </a:extLst>
              </a:rPr>
              <a:t>Meningkatkan ketepatan nilai dan kecepatan waktu dalam penentuan harga mobil bekas sehingga dapat meningkatan performa penjualan mobil</a:t>
            </a:r>
            <a:endParaRPr b="0" i="0" sz="1600" u="none" cap="none" strike="noStrike">
              <a:solidFill>
                <a:schemeClr val="dk1"/>
              </a:solidFill>
              <a:latin typeface="Arial"/>
              <a:ea typeface="Arial"/>
              <a:cs typeface="Arial"/>
              <a:sym typeface="Arial"/>
            </a:endParaRPr>
          </a:p>
        </p:txBody>
      </p:sp>
      <p:sp>
        <p:nvSpPr>
          <p:cNvPr id="77" name="Google Shape;77;g11beb0ec581_0_142"/>
          <p:cNvSpPr/>
          <p:nvPr/>
        </p:nvSpPr>
        <p:spPr>
          <a:xfrm>
            <a:off x="9182100" y="2178550"/>
            <a:ext cx="2781300" cy="2812500"/>
          </a:xfrm>
          <a:prstGeom prst="rect">
            <a:avLst/>
          </a:prstGeom>
          <a:solidFill>
            <a:srgbClr val="51978C">
              <a:alpha val="1215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11beb0ec581_0_142"/>
          <p:cNvSpPr txBox="1"/>
          <p:nvPr/>
        </p:nvSpPr>
        <p:spPr>
          <a:xfrm>
            <a:off x="9484191" y="2487120"/>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Objective</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79" name="Google Shape;79;g11beb0ec581_0_142"/>
          <p:cNvSpPr txBox="1"/>
          <p:nvPr/>
        </p:nvSpPr>
        <p:spPr>
          <a:xfrm>
            <a:off x="9486900" y="3316075"/>
            <a:ext cx="21144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n-US" sz="1600" u="none" cap="none" strike="noStrike">
                <a:solidFill>
                  <a:schemeClr val="dk1"/>
                </a:solidFill>
                <a:latin typeface="Arial"/>
                <a:ea typeface="Arial"/>
                <a:cs typeface="Arial"/>
                <a:sym typeface="Arial"/>
              </a:rPr>
              <a:t>Membuat model </a:t>
            </a:r>
            <a:r>
              <a:rPr b="0" i="1" lang="en-US" sz="1600" u="none" cap="none" strike="noStrike">
                <a:solidFill>
                  <a:schemeClr val="dk1"/>
                </a:solidFill>
                <a:latin typeface="Arial"/>
                <a:ea typeface="Arial"/>
                <a:cs typeface="Arial"/>
                <a:sym typeface="Arial"/>
              </a:rPr>
              <a:t>machine learning</a:t>
            </a:r>
            <a:r>
              <a:rPr b="0" i="0" lang="en-US" sz="1600" u="none" cap="none" strike="noStrike">
                <a:solidFill>
                  <a:schemeClr val="dk1"/>
                </a:solidFill>
                <a:latin typeface="Arial"/>
                <a:ea typeface="Arial"/>
                <a:cs typeface="Arial"/>
                <a:sym typeface="Arial"/>
              </a:rPr>
              <a:t> untuk memprediksi harga mobil bekas</a:t>
            </a:r>
            <a:endParaRPr b="0" i="0" sz="1600" u="none" cap="none" strike="noStrike">
              <a:solidFill>
                <a:schemeClr val="dk1"/>
              </a:solidFill>
              <a:latin typeface="Arial"/>
              <a:ea typeface="Arial"/>
              <a:cs typeface="Arial"/>
              <a:sym typeface="Arial"/>
            </a:endParaRPr>
          </a:p>
        </p:txBody>
      </p:sp>
      <p:sp>
        <p:nvSpPr>
          <p:cNvPr id="80" name="Google Shape;80;g11beb0ec581_0_142"/>
          <p:cNvSpPr/>
          <p:nvPr/>
        </p:nvSpPr>
        <p:spPr>
          <a:xfrm>
            <a:off x="704850" y="2178550"/>
            <a:ext cx="5407500" cy="4279200"/>
          </a:xfrm>
          <a:prstGeom prst="rect">
            <a:avLst/>
          </a:prstGeom>
          <a:solidFill>
            <a:srgbClr val="277DA1">
              <a:alpha val="1215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1beb0ec581_0_142"/>
          <p:cNvSpPr txBox="1"/>
          <p:nvPr/>
        </p:nvSpPr>
        <p:spPr>
          <a:xfrm>
            <a:off x="2686050" y="710375"/>
            <a:ext cx="1314600" cy="5184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Role</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82" name="Google Shape;82;g11beb0ec581_0_142"/>
          <p:cNvSpPr txBox="1"/>
          <p:nvPr/>
        </p:nvSpPr>
        <p:spPr>
          <a:xfrm>
            <a:off x="2508025" y="1142763"/>
            <a:ext cx="9314400" cy="91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600" u="none" cap="none" strike="noStrike">
                <a:solidFill>
                  <a:schemeClr val="dk1"/>
                </a:solidFill>
                <a:latin typeface="Arial"/>
                <a:ea typeface="Arial"/>
                <a:cs typeface="Arial"/>
                <a:sym typeface="Arial"/>
              </a:rPr>
              <a:t>Sebagai </a:t>
            </a:r>
            <a:r>
              <a:rPr b="1" i="0" lang="en-US" sz="1600" u="none" cap="none" strike="noStrike">
                <a:solidFill>
                  <a:schemeClr val="dk1"/>
                </a:solidFill>
                <a:latin typeface="Arial"/>
                <a:ea typeface="Arial"/>
                <a:cs typeface="Arial"/>
                <a:sym typeface="Arial"/>
              </a:rPr>
              <a:t>tim data scientist </a:t>
            </a:r>
            <a:r>
              <a:rPr b="0" i="0" lang="en-US" sz="1600" u="none" cap="none" strike="noStrike">
                <a:solidFill>
                  <a:schemeClr val="dk1"/>
                </a:solidFill>
                <a:latin typeface="Arial"/>
                <a:ea typeface="Arial"/>
                <a:cs typeface="Arial"/>
                <a:sym typeface="Arial"/>
              </a:rPr>
              <a:t>pada PT Car-a-thon (perusahaan lelang mobil bekas) yang bertanggung jawab untuk memberikan rekomendasi atas masalah yang dihadapi perusahaan untuk meningkatkan performa perusahaan.</a:t>
            </a:r>
            <a:endParaRPr b="0" i="0" sz="1600" u="none" cap="none" strike="noStrike">
              <a:solidFill>
                <a:schemeClr val="dk1"/>
              </a:solidFill>
              <a:latin typeface="Arial"/>
              <a:ea typeface="Arial"/>
              <a:cs typeface="Arial"/>
              <a:sym typeface="Arial"/>
            </a:endParaRPr>
          </a:p>
        </p:txBody>
      </p:sp>
      <p:sp>
        <p:nvSpPr>
          <p:cNvPr id="83" name="Google Shape;83;g11beb0ec581_0_142"/>
          <p:cNvSpPr txBox="1"/>
          <p:nvPr/>
        </p:nvSpPr>
        <p:spPr>
          <a:xfrm>
            <a:off x="895350" y="2462351"/>
            <a:ext cx="4971900" cy="518400"/>
          </a:xfrm>
          <a:prstGeom prst="rect">
            <a:avLst/>
          </a:prstGeom>
          <a:solidFill>
            <a:srgbClr val="277DA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Problem Statement</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84" name="Google Shape;84;g11beb0ec581_0_142"/>
          <p:cNvSpPr txBox="1"/>
          <p:nvPr/>
        </p:nvSpPr>
        <p:spPr>
          <a:xfrm>
            <a:off x="895350" y="3137950"/>
            <a:ext cx="4971900" cy="31272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500" u="none" cap="none" strike="noStrike">
                <a:solidFill>
                  <a:schemeClr val="dk1"/>
                </a:solidFill>
                <a:latin typeface="Arial"/>
                <a:ea typeface="Arial"/>
                <a:cs typeface="Arial"/>
                <a:sym typeface="Arial"/>
              </a:rPr>
              <a:t>Perusahaan lelang masih belum memiliki </a:t>
            </a:r>
            <a:r>
              <a:rPr b="1" i="1" lang="en-US" sz="1500" u="none" cap="none" strike="noStrike">
                <a:solidFill>
                  <a:schemeClr val="dk1"/>
                </a:solidFill>
                <a:latin typeface="Arial"/>
                <a:ea typeface="Arial"/>
                <a:cs typeface="Arial"/>
                <a:sym typeface="Arial"/>
              </a:rPr>
              <a:t>benchmark</a:t>
            </a:r>
            <a:r>
              <a:rPr b="1" i="0" lang="en-US" sz="1500" u="none" cap="none" strike="noStrike">
                <a:solidFill>
                  <a:schemeClr val="dk1"/>
                </a:solidFill>
                <a:latin typeface="Arial"/>
                <a:ea typeface="Arial"/>
                <a:cs typeface="Arial"/>
                <a:sym typeface="Arial"/>
              </a:rPr>
              <a:t> </a:t>
            </a:r>
            <a:r>
              <a:rPr b="0" i="0" lang="en-US" sz="1500" u="none" cap="none" strike="noStrike">
                <a:solidFill>
                  <a:schemeClr val="dk1"/>
                </a:solidFill>
                <a:latin typeface="Arial"/>
                <a:ea typeface="Arial"/>
                <a:cs typeface="Arial"/>
                <a:sym typeface="Arial"/>
              </a:rPr>
              <a:t>dalam menentukan </a:t>
            </a:r>
            <a:r>
              <a:rPr b="1" i="0" lang="en-US" sz="1500" u="none" cap="none" strike="noStrike">
                <a:solidFill>
                  <a:schemeClr val="dk1"/>
                </a:solidFill>
                <a:latin typeface="Arial"/>
                <a:ea typeface="Arial"/>
                <a:cs typeface="Arial"/>
                <a:sym typeface="Arial"/>
              </a:rPr>
              <a:t>harga mobil</a:t>
            </a:r>
            <a:r>
              <a:rPr b="0" i="0" lang="en-US" sz="1500" u="none" cap="none" strike="noStrike">
                <a:solidFill>
                  <a:schemeClr val="dk1"/>
                </a:solidFill>
                <a:latin typeface="Arial"/>
                <a:ea typeface="Arial"/>
                <a:cs typeface="Arial"/>
                <a:sym typeface="Arial"/>
              </a:rPr>
              <a:t> yang dilelang. Hal ini menyebabkan customer yang akan membeli mobil belum mendapatkan </a:t>
            </a:r>
            <a:r>
              <a:rPr b="1" i="0" lang="en-US" sz="1500" u="none" cap="none" strike="noStrike">
                <a:solidFill>
                  <a:schemeClr val="dk1"/>
                </a:solidFill>
                <a:latin typeface="Arial"/>
                <a:ea typeface="Arial"/>
                <a:cs typeface="Arial"/>
                <a:sym typeface="Arial"/>
              </a:rPr>
              <a:t>jaminan atas </a:t>
            </a:r>
            <a:r>
              <a:rPr b="1" i="1" lang="en-US" sz="1500" u="none" cap="none" strike="noStrike">
                <a:solidFill>
                  <a:schemeClr val="dk1"/>
                </a:solidFill>
                <a:latin typeface="Arial"/>
                <a:ea typeface="Arial"/>
                <a:cs typeface="Arial"/>
                <a:sym typeface="Arial"/>
              </a:rPr>
              <a:t>value-for-money</a:t>
            </a:r>
            <a:r>
              <a:rPr b="0" i="0" lang="en-US" sz="1500" u="none" cap="none" strike="noStrike">
                <a:solidFill>
                  <a:schemeClr val="dk1"/>
                </a:solidFill>
                <a:latin typeface="Arial"/>
                <a:ea typeface="Arial"/>
                <a:cs typeface="Arial"/>
                <a:sym typeface="Arial"/>
              </a:rPr>
              <a:t> terhadap mobil yang dibeli. Selain harga pasar, kondisi mobil merupakan aspek yang perlu dipertimbangkan dalam penentuan harga mobil. Mempertimbangkan data yang digunakan dalam analisis ini merupakan data US used car market, di mana pasar mobil bekas di US besarnya dua kali lipat dari pasar mobil baru, maka diperlukan </a:t>
            </a:r>
            <a:r>
              <a:rPr b="1" i="0" lang="en-US" sz="1500" u="none" cap="none" strike="noStrike">
                <a:solidFill>
                  <a:schemeClr val="dk1"/>
                </a:solidFill>
                <a:latin typeface="Arial"/>
                <a:ea typeface="Arial"/>
                <a:cs typeface="Arial"/>
                <a:sym typeface="Arial"/>
              </a:rPr>
              <a:t>ketepatan dan kecepatan</a:t>
            </a:r>
            <a:r>
              <a:rPr b="0" i="0" lang="en-US" sz="1500" u="none" cap="none" strike="noStrike">
                <a:solidFill>
                  <a:schemeClr val="dk1"/>
                </a:solidFill>
                <a:latin typeface="Arial"/>
                <a:ea typeface="Arial"/>
                <a:cs typeface="Arial"/>
                <a:sym typeface="Arial"/>
              </a:rPr>
              <a:t> dalam penilaian harga mobil bekas agar dapat </a:t>
            </a:r>
            <a:r>
              <a:rPr b="1" i="0" lang="en-US" sz="1500" u="none" cap="none" strike="noStrike">
                <a:solidFill>
                  <a:schemeClr val="dk1"/>
                </a:solidFill>
                <a:latin typeface="Arial"/>
                <a:ea typeface="Arial"/>
                <a:cs typeface="Arial"/>
                <a:sym typeface="Arial"/>
              </a:rPr>
              <a:t>mencapai harga yang optimum sesuai dengan kondisi mobil</a:t>
            </a:r>
            <a:r>
              <a:rPr b="0" i="0" lang="en-US" sz="1500" u="none" cap="none" strike="noStrike">
                <a:solidFill>
                  <a:schemeClr val="dk1"/>
                </a:solidFill>
                <a:latin typeface="Arial"/>
                <a:ea typeface="Arial"/>
                <a:cs typeface="Arial"/>
                <a:sym typeface="Arial"/>
              </a:rPr>
              <a:t>.</a:t>
            </a:r>
            <a:endParaRPr b="0" i="0" sz="1500" u="none" cap="none" strike="noStrike">
              <a:solidFill>
                <a:schemeClr val="dk1"/>
              </a:solidFill>
              <a:latin typeface="Arial"/>
              <a:ea typeface="Arial"/>
              <a:cs typeface="Arial"/>
              <a:sym typeface="Arial"/>
            </a:endParaRPr>
          </a:p>
        </p:txBody>
      </p:sp>
      <p:sp>
        <p:nvSpPr>
          <p:cNvPr id="85" name="Google Shape;85;g11beb0ec581_0_142"/>
          <p:cNvSpPr/>
          <p:nvPr/>
        </p:nvSpPr>
        <p:spPr>
          <a:xfrm>
            <a:off x="6362708" y="2314767"/>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86" name="Google Shape;86;g11beb0ec581_0_142"/>
          <p:cNvGrpSpPr/>
          <p:nvPr/>
        </p:nvGrpSpPr>
        <p:grpSpPr>
          <a:xfrm>
            <a:off x="6524234" y="2486752"/>
            <a:ext cx="509228" cy="488530"/>
            <a:chOff x="7142746" y="4629313"/>
            <a:chExt cx="381930" cy="366406"/>
          </a:xfrm>
        </p:grpSpPr>
        <p:sp>
          <p:nvSpPr>
            <p:cNvPr id="87" name="Google Shape;87;g11beb0ec581_0_142"/>
            <p:cNvSpPr/>
            <p:nvPr/>
          </p:nvSpPr>
          <p:spPr>
            <a:xfrm>
              <a:off x="7206241" y="4757432"/>
              <a:ext cx="200368" cy="181118"/>
            </a:xfrm>
            <a:custGeom>
              <a:rect b="b" l="l" r="r" t="t"/>
              <a:pathLst>
                <a:path extrusionOk="0" h="5297" w="586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1beb0ec581_0_142"/>
            <p:cNvSpPr/>
            <p:nvPr/>
          </p:nvSpPr>
          <p:spPr>
            <a:xfrm>
              <a:off x="7255923" y="4812345"/>
              <a:ext cx="94508" cy="71428"/>
            </a:xfrm>
            <a:custGeom>
              <a:rect b="b" l="l" r="r" t="t"/>
              <a:pathLst>
                <a:path extrusionOk="0" h="2089" w="2764">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11beb0ec581_0_142"/>
            <p:cNvSpPr/>
            <p:nvPr/>
          </p:nvSpPr>
          <p:spPr>
            <a:xfrm>
              <a:off x="7142746" y="4701322"/>
              <a:ext cx="324931" cy="294397"/>
            </a:xfrm>
            <a:custGeom>
              <a:rect b="b" l="l" r="r" t="t"/>
              <a:pathLst>
                <a:path extrusionOk="0" h="8610" w="9503">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1beb0ec581_0_142"/>
            <p:cNvSpPr/>
            <p:nvPr/>
          </p:nvSpPr>
          <p:spPr>
            <a:xfrm>
              <a:off x="7400865" y="4707306"/>
              <a:ext cx="45647" cy="45647"/>
            </a:xfrm>
            <a:custGeom>
              <a:rect b="b" l="l" r="r" t="t"/>
              <a:pathLst>
                <a:path extrusionOk="0" h="1335" w="1335">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11beb0ec581_0_142"/>
            <p:cNvSpPr/>
            <p:nvPr/>
          </p:nvSpPr>
          <p:spPr>
            <a:xfrm>
              <a:off x="7479029" y="4649555"/>
              <a:ext cx="29542" cy="25234"/>
            </a:xfrm>
            <a:custGeom>
              <a:rect b="b" l="l" r="r" t="t"/>
              <a:pathLst>
                <a:path extrusionOk="0" h="738" w="864">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11beb0ec581_0_142"/>
            <p:cNvSpPr/>
            <p:nvPr/>
          </p:nvSpPr>
          <p:spPr>
            <a:xfrm>
              <a:off x="7422030" y="4629313"/>
              <a:ext cx="57033" cy="78027"/>
            </a:xfrm>
            <a:custGeom>
              <a:rect b="b" l="l" r="r" t="t"/>
              <a:pathLst>
                <a:path extrusionOk="0" h="2282" w="1668">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11beb0ec581_0_142"/>
            <p:cNvSpPr/>
            <p:nvPr/>
          </p:nvSpPr>
          <p:spPr>
            <a:xfrm>
              <a:off x="7446478" y="4674755"/>
              <a:ext cx="78198" cy="56212"/>
            </a:xfrm>
            <a:custGeom>
              <a:rect b="b" l="l" r="r" t="t"/>
              <a:pathLst>
                <a:path extrusionOk="0" h="1644" w="2287">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g11beb0ec581_0_142"/>
          <p:cNvSpPr/>
          <p:nvPr/>
        </p:nvSpPr>
        <p:spPr>
          <a:xfrm>
            <a:off x="9241958" y="2305142"/>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95" name="Google Shape;95;g11beb0ec581_0_142"/>
          <p:cNvGrpSpPr/>
          <p:nvPr/>
        </p:nvGrpSpPr>
        <p:grpSpPr>
          <a:xfrm>
            <a:off x="9395190" y="2477321"/>
            <a:ext cx="491678" cy="488124"/>
            <a:chOff x="1628166" y="3455447"/>
            <a:chExt cx="368768" cy="366102"/>
          </a:xfrm>
        </p:grpSpPr>
        <p:sp>
          <p:nvSpPr>
            <p:cNvPr id="96" name="Google Shape;96;g11beb0ec581_0_142"/>
            <p:cNvSpPr/>
            <p:nvPr/>
          </p:nvSpPr>
          <p:spPr>
            <a:xfrm>
              <a:off x="1712693" y="3648222"/>
              <a:ext cx="154015" cy="173327"/>
            </a:xfrm>
            <a:custGeom>
              <a:rect b="b" l="l" r="r" t="t"/>
              <a:pathLst>
                <a:path extrusionOk="0" h="5071" w="4506">
                  <a:moveTo>
                    <a:pt x="2290" y="0"/>
                  </a:moveTo>
                  <a:cubicBezTo>
                    <a:pt x="1981" y="0"/>
                    <a:pt x="1671" y="209"/>
                    <a:pt x="1671" y="625"/>
                  </a:cubicBezTo>
                  <a:cubicBezTo>
                    <a:pt x="1671" y="840"/>
                    <a:pt x="1790" y="1030"/>
                    <a:pt x="1981" y="1149"/>
                  </a:cubicBezTo>
                  <a:lnTo>
                    <a:pt x="1981" y="1864"/>
                  </a:lnTo>
                  <a:lnTo>
                    <a:pt x="1528" y="1864"/>
                  </a:lnTo>
                  <a:cubicBezTo>
                    <a:pt x="1100" y="1864"/>
                    <a:pt x="695" y="2173"/>
                    <a:pt x="623" y="2602"/>
                  </a:cubicBezTo>
                  <a:lnTo>
                    <a:pt x="99" y="4626"/>
                  </a:lnTo>
                  <a:cubicBezTo>
                    <a:pt x="1" y="4894"/>
                    <a:pt x="203" y="5070"/>
                    <a:pt x="404" y="5070"/>
                  </a:cubicBezTo>
                  <a:cubicBezTo>
                    <a:pt x="542" y="5070"/>
                    <a:pt x="680" y="4987"/>
                    <a:pt x="719" y="4793"/>
                  </a:cubicBezTo>
                  <a:lnTo>
                    <a:pt x="1242" y="2745"/>
                  </a:lnTo>
                  <a:cubicBezTo>
                    <a:pt x="1266" y="2602"/>
                    <a:pt x="1409" y="2507"/>
                    <a:pt x="1552" y="2507"/>
                  </a:cubicBezTo>
                  <a:lnTo>
                    <a:pt x="1981" y="2507"/>
                  </a:lnTo>
                  <a:lnTo>
                    <a:pt x="1981" y="4721"/>
                  </a:lnTo>
                  <a:cubicBezTo>
                    <a:pt x="1981" y="4924"/>
                    <a:pt x="2136" y="5025"/>
                    <a:pt x="2290" y="5025"/>
                  </a:cubicBezTo>
                  <a:cubicBezTo>
                    <a:pt x="2445" y="5025"/>
                    <a:pt x="2600" y="4924"/>
                    <a:pt x="2600" y="4721"/>
                  </a:cubicBezTo>
                  <a:lnTo>
                    <a:pt x="2600" y="2507"/>
                  </a:lnTo>
                  <a:lnTo>
                    <a:pt x="3029" y="2507"/>
                  </a:lnTo>
                  <a:cubicBezTo>
                    <a:pt x="3171" y="2507"/>
                    <a:pt x="3291" y="2626"/>
                    <a:pt x="3314" y="2769"/>
                  </a:cubicBezTo>
                  <a:lnTo>
                    <a:pt x="3838" y="4793"/>
                  </a:lnTo>
                  <a:cubicBezTo>
                    <a:pt x="3886" y="4936"/>
                    <a:pt x="4005" y="5031"/>
                    <a:pt x="4148" y="5031"/>
                  </a:cubicBezTo>
                  <a:lnTo>
                    <a:pt x="4243" y="5031"/>
                  </a:lnTo>
                  <a:cubicBezTo>
                    <a:pt x="4410" y="4983"/>
                    <a:pt x="4505" y="4817"/>
                    <a:pt x="4457" y="4650"/>
                  </a:cubicBezTo>
                  <a:lnTo>
                    <a:pt x="4481" y="4626"/>
                  </a:lnTo>
                  <a:lnTo>
                    <a:pt x="3957" y="2626"/>
                  </a:lnTo>
                  <a:cubicBezTo>
                    <a:pt x="3862" y="2173"/>
                    <a:pt x="3481" y="1864"/>
                    <a:pt x="3029" y="1864"/>
                  </a:cubicBezTo>
                  <a:lnTo>
                    <a:pt x="2624" y="1864"/>
                  </a:lnTo>
                  <a:lnTo>
                    <a:pt x="2624" y="1149"/>
                  </a:lnTo>
                  <a:cubicBezTo>
                    <a:pt x="2790" y="1030"/>
                    <a:pt x="2909" y="840"/>
                    <a:pt x="2909" y="625"/>
                  </a:cubicBezTo>
                  <a:cubicBezTo>
                    <a:pt x="2909" y="209"/>
                    <a:pt x="2600" y="0"/>
                    <a:pt x="229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11beb0ec581_0_142"/>
            <p:cNvSpPr/>
            <p:nvPr/>
          </p:nvSpPr>
          <p:spPr>
            <a:xfrm>
              <a:off x="1628166" y="3640771"/>
              <a:ext cx="74923" cy="95294"/>
            </a:xfrm>
            <a:custGeom>
              <a:rect b="b" l="l" r="r" t="t"/>
              <a:pathLst>
                <a:path extrusionOk="0" h="2788" w="2192">
                  <a:moveTo>
                    <a:pt x="357" y="1"/>
                  </a:moveTo>
                  <a:cubicBezTo>
                    <a:pt x="308" y="1"/>
                    <a:pt x="259" y="12"/>
                    <a:pt x="215" y="34"/>
                  </a:cubicBezTo>
                  <a:cubicBezTo>
                    <a:pt x="48" y="129"/>
                    <a:pt x="0" y="319"/>
                    <a:pt x="96" y="462"/>
                  </a:cubicBezTo>
                  <a:cubicBezTo>
                    <a:pt x="143" y="558"/>
                    <a:pt x="1358" y="2629"/>
                    <a:pt x="1358" y="2629"/>
                  </a:cubicBezTo>
                  <a:cubicBezTo>
                    <a:pt x="1418" y="2741"/>
                    <a:pt x="1512" y="2788"/>
                    <a:pt x="1609" y="2788"/>
                  </a:cubicBezTo>
                  <a:cubicBezTo>
                    <a:pt x="1819" y="2788"/>
                    <a:pt x="2036" y="2565"/>
                    <a:pt x="1906" y="2320"/>
                  </a:cubicBezTo>
                  <a:lnTo>
                    <a:pt x="1596" y="1796"/>
                  </a:lnTo>
                  <a:lnTo>
                    <a:pt x="2191" y="1439"/>
                  </a:lnTo>
                  <a:lnTo>
                    <a:pt x="1572" y="367"/>
                  </a:lnTo>
                  <a:lnTo>
                    <a:pt x="953" y="701"/>
                  </a:lnTo>
                  <a:lnTo>
                    <a:pt x="643" y="153"/>
                  </a:lnTo>
                  <a:cubicBezTo>
                    <a:pt x="578" y="54"/>
                    <a:pt x="466" y="1"/>
                    <a:pt x="35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1beb0ec581_0_142"/>
            <p:cNvSpPr/>
            <p:nvPr/>
          </p:nvSpPr>
          <p:spPr>
            <a:xfrm>
              <a:off x="1887011" y="3455447"/>
              <a:ext cx="109923" cy="147418"/>
            </a:xfrm>
            <a:custGeom>
              <a:rect b="b" l="l" r="r" t="t"/>
              <a:pathLst>
                <a:path extrusionOk="0" h="4313" w="3216">
                  <a:moveTo>
                    <a:pt x="974" y="0"/>
                  </a:moveTo>
                  <a:cubicBezTo>
                    <a:pt x="917" y="0"/>
                    <a:pt x="861" y="16"/>
                    <a:pt x="810" y="50"/>
                  </a:cubicBezTo>
                  <a:lnTo>
                    <a:pt x="0" y="502"/>
                  </a:lnTo>
                  <a:lnTo>
                    <a:pt x="2168" y="4313"/>
                  </a:lnTo>
                  <a:lnTo>
                    <a:pt x="3025" y="3836"/>
                  </a:lnTo>
                  <a:cubicBezTo>
                    <a:pt x="3168" y="3741"/>
                    <a:pt x="3215" y="3551"/>
                    <a:pt x="3120" y="3408"/>
                  </a:cubicBezTo>
                  <a:lnTo>
                    <a:pt x="1239" y="145"/>
                  </a:lnTo>
                  <a:cubicBezTo>
                    <a:pt x="1177" y="53"/>
                    <a:pt x="1076" y="0"/>
                    <a:pt x="97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11beb0ec581_0_142"/>
            <p:cNvSpPr/>
            <p:nvPr/>
          </p:nvSpPr>
          <p:spPr>
            <a:xfrm>
              <a:off x="1838168" y="3483167"/>
              <a:ext cx="105035" cy="139625"/>
            </a:xfrm>
            <a:custGeom>
              <a:rect b="b" l="l" r="r" t="t"/>
              <a:pathLst>
                <a:path extrusionOk="0" h="4085" w="3073">
                  <a:moveTo>
                    <a:pt x="882" y="1"/>
                  </a:moveTo>
                  <a:lnTo>
                    <a:pt x="596" y="168"/>
                  </a:lnTo>
                  <a:cubicBezTo>
                    <a:pt x="167" y="430"/>
                    <a:pt x="1" y="1001"/>
                    <a:pt x="263" y="1454"/>
                  </a:cubicBezTo>
                  <a:lnTo>
                    <a:pt x="1525" y="3621"/>
                  </a:lnTo>
                  <a:cubicBezTo>
                    <a:pt x="1683" y="3921"/>
                    <a:pt x="1987" y="4085"/>
                    <a:pt x="2306" y="4085"/>
                  </a:cubicBezTo>
                  <a:cubicBezTo>
                    <a:pt x="2468" y="4085"/>
                    <a:pt x="2634" y="4042"/>
                    <a:pt x="2787" y="3954"/>
                  </a:cubicBezTo>
                  <a:lnTo>
                    <a:pt x="3073" y="3811"/>
                  </a:lnTo>
                  <a:lnTo>
                    <a:pt x="882"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11beb0ec581_0_142"/>
            <p:cNvSpPr/>
            <p:nvPr/>
          </p:nvSpPr>
          <p:spPr>
            <a:xfrm>
              <a:off x="1669763" y="3519774"/>
              <a:ext cx="65079" cy="54620"/>
            </a:xfrm>
            <a:custGeom>
              <a:rect b="b" l="l" r="r" t="t"/>
              <a:pathLst>
                <a:path extrusionOk="0" h="1598" w="1904">
                  <a:moveTo>
                    <a:pt x="1537" y="1"/>
                  </a:moveTo>
                  <a:cubicBezTo>
                    <a:pt x="1483" y="1"/>
                    <a:pt x="1428" y="17"/>
                    <a:pt x="1379" y="49"/>
                  </a:cubicBezTo>
                  <a:lnTo>
                    <a:pt x="308" y="668"/>
                  </a:lnTo>
                  <a:cubicBezTo>
                    <a:pt x="1" y="771"/>
                    <a:pt x="221" y="1259"/>
                    <a:pt x="470" y="1259"/>
                  </a:cubicBezTo>
                  <a:cubicBezTo>
                    <a:pt x="511" y="1259"/>
                    <a:pt x="553" y="1246"/>
                    <a:pt x="593" y="1216"/>
                  </a:cubicBezTo>
                  <a:lnTo>
                    <a:pt x="855" y="1049"/>
                  </a:lnTo>
                  <a:lnTo>
                    <a:pt x="1189" y="1597"/>
                  </a:lnTo>
                  <a:lnTo>
                    <a:pt x="1713" y="1288"/>
                  </a:lnTo>
                  <a:lnTo>
                    <a:pt x="1427" y="740"/>
                  </a:lnTo>
                  <a:lnTo>
                    <a:pt x="1689" y="597"/>
                  </a:lnTo>
                  <a:cubicBezTo>
                    <a:pt x="1855" y="502"/>
                    <a:pt x="1903" y="311"/>
                    <a:pt x="1808" y="168"/>
                  </a:cubicBezTo>
                  <a:cubicBezTo>
                    <a:pt x="1745" y="59"/>
                    <a:pt x="1642" y="1"/>
                    <a:pt x="153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11beb0ec581_0_142"/>
            <p:cNvSpPr/>
            <p:nvPr/>
          </p:nvSpPr>
          <p:spPr>
            <a:xfrm>
              <a:off x="1691638" y="3534471"/>
              <a:ext cx="184811" cy="160475"/>
            </a:xfrm>
            <a:custGeom>
              <a:rect b="b" l="l" r="r" t="t"/>
              <a:pathLst>
                <a:path extrusionOk="0" h="4695" w="5407">
                  <a:moveTo>
                    <a:pt x="3859" y="0"/>
                  </a:moveTo>
                  <a:lnTo>
                    <a:pt x="596" y="1858"/>
                  </a:lnTo>
                  <a:cubicBezTo>
                    <a:pt x="144" y="2120"/>
                    <a:pt x="1" y="2691"/>
                    <a:pt x="263" y="3144"/>
                  </a:cubicBezTo>
                  <a:lnTo>
                    <a:pt x="882" y="4239"/>
                  </a:lnTo>
                  <a:cubicBezTo>
                    <a:pt x="1037" y="4530"/>
                    <a:pt x="1350" y="4694"/>
                    <a:pt x="1679" y="4694"/>
                  </a:cubicBezTo>
                  <a:cubicBezTo>
                    <a:pt x="1754" y="4694"/>
                    <a:pt x="1831" y="4686"/>
                    <a:pt x="1906" y="4668"/>
                  </a:cubicBezTo>
                  <a:cubicBezTo>
                    <a:pt x="1739" y="4454"/>
                    <a:pt x="1668" y="4215"/>
                    <a:pt x="1668" y="3953"/>
                  </a:cubicBezTo>
                  <a:cubicBezTo>
                    <a:pt x="1668" y="3154"/>
                    <a:pt x="2298" y="2690"/>
                    <a:pt x="2931" y="2690"/>
                  </a:cubicBezTo>
                  <a:cubicBezTo>
                    <a:pt x="3391" y="2690"/>
                    <a:pt x="3853" y="2935"/>
                    <a:pt x="4073" y="3477"/>
                  </a:cubicBezTo>
                  <a:lnTo>
                    <a:pt x="5407" y="2691"/>
                  </a:lnTo>
                  <a:lnTo>
                    <a:pt x="385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g11beb0ec581_0_142"/>
          <p:cNvSpPr/>
          <p:nvPr/>
        </p:nvSpPr>
        <p:spPr>
          <a:xfrm>
            <a:off x="6286500" y="5178225"/>
            <a:ext cx="5676900" cy="1279500"/>
          </a:xfrm>
          <a:prstGeom prst="rect">
            <a:avLst/>
          </a:prstGeom>
          <a:solidFill>
            <a:srgbClr val="66A482">
              <a:alpha val="1215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11beb0ec581_0_142"/>
          <p:cNvSpPr/>
          <p:nvPr/>
        </p:nvSpPr>
        <p:spPr>
          <a:xfrm>
            <a:off x="6447199" y="5362558"/>
            <a:ext cx="832800" cy="832800"/>
          </a:xfrm>
          <a:prstGeom prst="ellipse">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104" name="Google Shape;104;g11beb0ec581_0_142"/>
          <p:cNvGrpSpPr/>
          <p:nvPr/>
        </p:nvGrpSpPr>
        <p:grpSpPr>
          <a:xfrm>
            <a:off x="7381495" y="5370817"/>
            <a:ext cx="2211876" cy="894314"/>
            <a:chOff x="1158000" y="2596763"/>
            <a:chExt cx="2061010" cy="670752"/>
          </a:xfrm>
        </p:grpSpPr>
        <p:sp>
          <p:nvSpPr>
            <p:cNvPr id="105" name="Google Shape;105;g11beb0ec581_0_142"/>
            <p:cNvSpPr txBox="1"/>
            <p:nvPr/>
          </p:nvSpPr>
          <p:spPr>
            <a:xfrm>
              <a:off x="1158000" y="2596763"/>
              <a:ext cx="2061000" cy="273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Fira Sans Extra Condensed"/>
                  <a:ea typeface="Fira Sans Extra Condensed"/>
                  <a:cs typeface="Fira Sans Extra Condensed"/>
                  <a:sym typeface="Fira Sans Extra Condensed"/>
                </a:rPr>
                <a:t>Business Metrics</a:t>
              </a:r>
              <a:endParaRPr b="1" i="0" sz="2400" u="none" cap="none" strike="noStrike">
                <a:solidFill>
                  <a:srgbClr val="000000"/>
                </a:solidFill>
                <a:latin typeface="Fira Sans Extra Condensed"/>
                <a:ea typeface="Fira Sans Extra Condensed"/>
                <a:cs typeface="Fira Sans Extra Condensed"/>
                <a:sym typeface="Fira Sans Extra Condensed"/>
              </a:endParaRPr>
            </a:p>
          </p:txBody>
        </p:sp>
        <p:sp>
          <p:nvSpPr>
            <p:cNvPr id="106" name="Google Shape;106;g11beb0ec581_0_142"/>
            <p:cNvSpPr txBox="1"/>
            <p:nvPr/>
          </p:nvSpPr>
          <p:spPr>
            <a:xfrm>
              <a:off x="1158010" y="2878715"/>
              <a:ext cx="2061000" cy="388800"/>
            </a:xfrm>
            <a:prstGeom prst="rect">
              <a:avLst/>
            </a:prstGeom>
            <a:noFill/>
            <a:ln>
              <a:noFill/>
            </a:ln>
          </p:spPr>
          <p:txBody>
            <a:bodyPr anchorCtr="0" anchor="ctr" bIns="121900" lIns="121900" spcFirstLastPara="1" rIns="121900" wrap="square" tIns="121900">
              <a:noAutofit/>
            </a:bodyPr>
            <a:lstStyle/>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Sales Revenue</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Appraisal time</a:t>
              </a:r>
              <a:endParaRPr b="0" i="0" sz="1600" u="none" cap="none" strike="noStrike">
                <a:solidFill>
                  <a:srgbClr val="000000"/>
                </a:solidFill>
                <a:latin typeface="Arial"/>
                <a:ea typeface="Arial"/>
                <a:cs typeface="Arial"/>
                <a:sym typeface="Arial"/>
              </a:endParaRPr>
            </a:p>
          </p:txBody>
        </p:sp>
      </p:grpSp>
      <p:grpSp>
        <p:nvGrpSpPr>
          <p:cNvPr id="107" name="Google Shape;107;g11beb0ec581_0_142"/>
          <p:cNvGrpSpPr/>
          <p:nvPr/>
        </p:nvGrpSpPr>
        <p:grpSpPr>
          <a:xfrm>
            <a:off x="6662007" y="5595800"/>
            <a:ext cx="403189" cy="366289"/>
            <a:chOff x="5588419" y="2287479"/>
            <a:chExt cx="403189" cy="366289"/>
          </a:xfrm>
        </p:grpSpPr>
        <p:sp>
          <p:nvSpPr>
            <p:cNvPr id="108" name="Google Shape;108;g11beb0ec581_0_142"/>
            <p:cNvSpPr/>
            <p:nvPr/>
          </p:nvSpPr>
          <p:spPr>
            <a:xfrm>
              <a:off x="5758654" y="2375401"/>
              <a:ext cx="89597" cy="106525"/>
            </a:xfrm>
            <a:custGeom>
              <a:rect b="b" l="l" r="r" t="t"/>
              <a:pathLst>
                <a:path extrusionOk="0" h="3115" w="2620">
                  <a:moveTo>
                    <a:pt x="334" y="1"/>
                  </a:moveTo>
                  <a:cubicBezTo>
                    <a:pt x="179" y="1"/>
                    <a:pt x="24" y="102"/>
                    <a:pt x="24" y="304"/>
                  </a:cubicBezTo>
                  <a:lnTo>
                    <a:pt x="24" y="2805"/>
                  </a:lnTo>
                  <a:cubicBezTo>
                    <a:pt x="0" y="2971"/>
                    <a:pt x="143" y="3114"/>
                    <a:pt x="310" y="3114"/>
                  </a:cubicBezTo>
                  <a:lnTo>
                    <a:pt x="2191" y="3114"/>
                  </a:lnTo>
                  <a:cubicBezTo>
                    <a:pt x="2620" y="3114"/>
                    <a:pt x="2620" y="2495"/>
                    <a:pt x="2191" y="2495"/>
                  </a:cubicBezTo>
                  <a:lnTo>
                    <a:pt x="643" y="2495"/>
                  </a:lnTo>
                  <a:lnTo>
                    <a:pt x="643" y="304"/>
                  </a:lnTo>
                  <a:cubicBezTo>
                    <a:pt x="643" y="102"/>
                    <a:pt x="488"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11beb0ec581_0_142"/>
            <p:cNvSpPr/>
            <p:nvPr/>
          </p:nvSpPr>
          <p:spPr>
            <a:xfrm>
              <a:off x="5588419" y="2287479"/>
              <a:ext cx="403189" cy="366289"/>
            </a:xfrm>
            <a:custGeom>
              <a:rect b="b" l="l" r="r" t="t"/>
              <a:pathLst>
                <a:path extrusionOk="0" h="10711" w="11790">
                  <a:moveTo>
                    <a:pt x="5314" y="0"/>
                  </a:moveTo>
                  <a:cubicBezTo>
                    <a:pt x="3611" y="0"/>
                    <a:pt x="1962" y="832"/>
                    <a:pt x="953" y="2327"/>
                  </a:cubicBezTo>
                  <a:lnTo>
                    <a:pt x="501" y="1970"/>
                  </a:lnTo>
                  <a:cubicBezTo>
                    <a:pt x="443" y="1931"/>
                    <a:pt x="379" y="1914"/>
                    <a:pt x="318" y="1914"/>
                  </a:cubicBezTo>
                  <a:cubicBezTo>
                    <a:pt x="153" y="1914"/>
                    <a:pt x="1" y="2041"/>
                    <a:pt x="1" y="2232"/>
                  </a:cubicBezTo>
                  <a:lnTo>
                    <a:pt x="1" y="5352"/>
                  </a:lnTo>
                  <a:cubicBezTo>
                    <a:pt x="1" y="5539"/>
                    <a:pt x="148" y="5667"/>
                    <a:pt x="315" y="5667"/>
                  </a:cubicBezTo>
                  <a:cubicBezTo>
                    <a:pt x="361" y="5667"/>
                    <a:pt x="408" y="5658"/>
                    <a:pt x="453" y="5638"/>
                  </a:cubicBezTo>
                  <a:lnTo>
                    <a:pt x="2954" y="4375"/>
                  </a:lnTo>
                  <a:cubicBezTo>
                    <a:pt x="3168" y="4280"/>
                    <a:pt x="3192" y="3994"/>
                    <a:pt x="3002" y="3852"/>
                  </a:cubicBezTo>
                  <a:lnTo>
                    <a:pt x="2478" y="3447"/>
                  </a:lnTo>
                  <a:cubicBezTo>
                    <a:pt x="3101" y="2452"/>
                    <a:pt x="4191" y="1887"/>
                    <a:pt x="5315" y="1887"/>
                  </a:cubicBezTo>
                  <a:cubicBezTo>
                    <a:pt x="5778" y="1887"/>
                    <a:pt x="6248" y="1983"/>
                    <a:pt x="6693" y="2185"/>
                  </a:cubicBezTo>
                  <a:cubicBezTo>
                    <a:pt x="9503" y="3375"/>
                    <a:pt x="9503" y="7352"/>
                    <a:pt x="6693" y="8519"/>
                  </a:cubicBezTo>
                  <a:cubicBezTo>
                    <a:pt x="6251" y="8704"/>
                    <a:pt x="5793" y="8792"/>
                    <a:pt x="5343" y="8792"/>
                  </a:cubicBezTo>
                  <a:cubicBezTo>
                    <a:pt x="3995" y="8792"/>
                    <a:pt x="2715" y="8006"/>
                    <a:pt x="2144" y="6685"/>
                  </a:cubicBezTo>
                  <a:cubicBezTo>
                    <a:pt x="1984" y="6263"/>
                    <a:pt x="1652" y="6086"/>
                    <a:pt x="1316" y="6086"/>
                  </a:cubicBezTo>
                  <a:cubicBezTo>
                    <a:pt x="704" y="6086"/>
                    <a:pt x="76" y="6671"/>
                    <a:pt x="430" y="7424"/>
                  </a:cubicBezTo>
                  <a:cubicBezTo>
                    <a:pt x="1309" y="9543"/>
                    <a:pt x="3323" y="10711"/>
                    <a:pt x="5367" y="10711"/>
                  </a:cubicBezTo>
                  <a:cubicBezTo>
                    <a:pt x="6700" y="10711"/>
                    <a:pt x="8045" y="10215"/>
                    <a:pt x="9098" y="9162"/>
                  </a:cubicBezTo>
                  <a:cubicBezTo>
                    <a:pt x="11789" y="6471"/>
                    <a:pt x="10932" y="1946"/>
                    <a:pt x="7431" y="446"/>
                  </a:cubicBezTo>
                  <a:cubicBezTo>
                    <a:pt x="6744" y="145"/>
                    <a:pt x="6024" y="0"/>
                    <a:pt x="53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0" name="Google Shape;110;g11beb0ec581_0_142"/>
          <p:cNvPicPr preferRelativeResize="0"/>
          <p:nvPr/>
        </p:nvPicPr>
        <p:blipFill rotWithShape="1">
          <a:blip r:embed="rId3">
            <a:alphaModFix/>
          </a:blip>
          <a:srcRect b="0" l="0" r="0" t="0"/>
          <a:stretch/>
        </p:blipFill>
        <p:spPr>
          <a:xfrm>
            <a:off x="609606" y="576728"/>
            <a:ext cx="1662319" cy="1662300"/>
          </a:xfrm>
          <a:prstGeom prst="rect">
            <a:avLst/>
          </a:prstGeom>
          <a:noFill/>
          <a:ln>
            <a:noFill/>
          </a:ln>
        </p:spPr>
      </p:pic>
      <p:sp>
        <p:nvSpPr>
          <p:cNvPr id="111" name="Google Shape;111;g11beb0ec581_0_142"/>
          <p:cNvSpPr txBox="1"/>
          <p:nvPr/>
        </p:nvSpPr>
        <p:spPr>
          <a:xfrm>
            <a:off x="704851" y="128400"/>
            <a:ext cx="9169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2c483a3952_0_76"/>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Feature Transformation</a:t>
            </a:r>
            <a:endParaRPr b="1" i="0" sz="3200" u="none" cap="none" strike="noStrike">
              <a:solidFill>
                <a:srgbClr val="0198A3"/>
              </a:solidFill>
              <a:latin typeface="Montserrat"/>
              <a:ea typeface="Montserrat"/>
              <a:cs typeface="Montserrat"/>
              <a:sym typeface="Montserrat"/>
            </a:endParaRPr>
          </a:p>
        </p:txBody>
      </p:sp>
      <p:sp>
        <p:nvSpPr>
          <p:cNvPr id="293" name="Google Shape;293;g12c483a3952_0_76"/>
          <p:cNvSpPr txBox="1"/>
          <p:nvPr/>
        </p:nvSpPr>
        <p:spPr>
          <a:xfrm>
            <a:off x="1133850" y="686725"/>
            <a:ext cx="4134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t/>
            </a:r>
            <a:endParaRPr i="0" sz="2000" u="none" cap="none" strike="noStrike">
              <a:solidFill>
                <a:schemeClr val="dk1"/>
              </a:solidFill>
            </a:endParaRPr>
          </a:p>
        </p:txBody>
      </p:sp>
      <p:sp>
        <p:nvSpPr>
          <p:cNvPr id="294" name="Google Shape;294;g12c483a3952_0_76"/>
          <p:cNvSpPr txBox="1"/>
          <p:nvPr/>
        </p:nvSpPr>
        <p:spPr>
          <a:xfrm>
            <a:off x="1133850" y="1088588"/>
            <a:ext cx="9924300" cy="1897200"/>
          </a:xfrm>
          <a:prstGeom prst="rect">
            <a:avLst/>
          </a:prstGeom>
          <a:noFill/>
          <a:ln>
            <a:noFill/>
          </a:ln>
        </p:spPr>
        <p:txBody>
          <a:bodyPr anchorCtr="0" anchor="t" bIns="91425" lIns="91425" spcFirstLastPara="1" rIns="91425" wrap="square" tIns="91425">
            <a:spAutoFit/>
          </a:bodyPr>
          <a:lstStyle/>
          <a:p>
            <a:pPr indent="0" lvl="0" marL="0" rtl="0" algn="l">
              <a:lnSpc>
                <a:spcPct val="103125"/>
              </a:lnSpc>
              <a:spcBef>
                <a:spcPts val="0"/>
              </a:spcBef>
              <a:spcAft>
                <a:spcPts val="0"/>
              </a:spcAft>
              <a:buNone/>
            </a:pPr>
            <a:r>
              <a:rPr lang="en-US" sz="2000">
                <a:solidFill>
                  <a:schemeClr val="dk1"/>
                </a:solidFill>
              </a:rPr>
              <a:t>Normalization </a:t>
            </a:r>
            <a:r>
              <a:rPr b="1" lang="en-US" sz="2000">
                <a:solidFill>
                  <a:schemeClr val="dk1"/>
                </a:solidFill>
              </a:rPr>
              <a:t>year</a:t>
            </a:r>
            <a:r>
              <a:rPr lang="en-US" sz="2000">
                <a:solidFill>
                  <a:schemeClr val="dk1"/>
                </a:solidFill>
              </a:rPr>
              <a:t> dan </a:t>
            </a:r>
            <a:r>
              <a:rPr b="1" lang="en-US" sz="2000">
                <a:solidFill>
                  <a:schemeClr val="dk1"/>
                </a:solidFill>
              </a:rPr>
              <a:t>odometer</a:t>
            </a:r>
            <a:endParaRPr b="1"/>
          </a:p>
          <a:p>
            <a:pPr indent="0" lvl="0" marL="0" rtl="0" algn="l">
              <a:spcBef>
                <a:spcPts val="0"/>
              </a:spcBef>
              <a:spcAft>
                <a:spcPts val="0"/>
              </a:spcAft>
              <a:buNone/>
            </a:pPr>
            <a:r>
              <a:rPr lang="en-US"/>
              <a:t>Pada dist plot sebelumnya, kolom year dan odometer memiliki distribusi yang sangat skew sehingga feature normalization cocok untuk digunakan.</a:t>
            </a:r>
            <a:endParaRPr/>
          </a:p>
          <a:p>
            <a:pPr indent="0" lvl="0" marL="0" rtl="0" algn="l">
              <a:spcBef>
                <a:spcPts val="0"/>
              </a:spcBef>
              <a:spcAft>
                <a:spcPts val="0"/>
              </a:spcAft>
              <a:buNone/>
            </a:pPr>
            <a:r>
              <a:t/>
            </a:r>
            <a:endParaRPr/>
          </a:p>
          <a:p>
            <a:pPr indent="0" lvl="0" marL="0" rtl="0" algn="l">
              <a:lnSpc>
                <a:spcPct val="103125"/>
              </a:lnSpc>
              <a:spcBef>
                <a:spcPts val="0"/>
              </a:spcBef>
              <a:spcAft>
                <a:spcPts val="0"/>
              </a:spcAft>
              <a:buClr>
                <a:schemeClr val="dk1"/>
              </a:buClr>
              <a:buSzPts val="1100"/>
              <a:buFont typeface="Arial"/>
              <a:buNone/>
            </a:pPr>
            <a:r>
              <a:rPr lang="en-US" sz="2000">
                <a:solidFill>
                  <a:schemeClr val="dk1"/>
                </a:solidFill>
              </a:rPr>
              <a:t>Standardization </a:t>
            </a:r>
            <a:r>
              <a:rPr b="1" lang="en-US" sz="2000">
                <a:solidFill>
                  <a:schemeClr val="dk1"/>
                </a:solidFill>
              </a:rPr>
              <a:t>condition </a:t>
            </a:r>
            <a:r>
              <a:rPr lang="en-US" sz="2000">
                <a:solidFill>
                  <a:schemeClr val="dk1"/>
                </a:solidFill>
              </a:rPr>
              <a:t>dan </a:t>
            </a:r>
            <a:r>
              <a:rPr b="1" lang="en-US" sz="2000">
                <a:solidFill>
                  <a:schemeClr val="dk1"/>
                </a:solidFill>
              </a:rPr>
              <a:t>sellingprice</a:t>
            </a:r>
            <a:endParaRPr b="1">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Pada dist plot sebelumnya, condition memiliki distribusi yang hampir mendekati normal sehingga feature standardization cocok untuk digunakan.</a:t>
            </a:r>
            <a:endParaRPr/>
          </a:p>
        </p:txBody>
      </p:sp>
      <p:pic>
        <p:nvPicPr>
          <p:cNvPr id="295" name="Google Shape;295;g12c483a3952_0_76"/>
          <p:cNvPicPr preferRelativeResize="0"/>
          <p:nvPr/>
        </p:nvPicPr>
        <p:blipFill>
          <a:blip r:embed="rId3">
            <a:alphaModFix/>
          </a:blip>
          <a:stretch>
            <a:fillRect/>
          </a:stretch>
        </p:blipFill>
        <p:spPr>
          <a:xfrm>
            <a:off x="2814625" y="3138199"/>
            <a:ext cx="6562725" cy="1149606"/>
          </a:xfrm>
          <a:prstGeom prst="rect">
            <a:avLst/>
          </a:prstGeom>
          <a:noFill/>
          <a:ln>
            <a:noFill/>
          </a:ln>
        </p:spPr>
      </p:pic>
      <p:pic>
        <p:nvPicPr>
          <p:cNvPr id="296" name="Google Shape;296;g12c483a3952_0_76"/>
          <p:cNvPicPr preferRelativeResize="0"/>
          <p:nvPr/>
        </p:nvPicPr>
        <p:blipFill>
          <a:blip r:embed="rId4">
            <a:alphaModFix/>
          </a:blip>
          <a:stretch>
            <a:fillRect/>
          </a:stretch>
        </p:blipFill>
        <p:spPr>
          <a:xfrm>
            <a:off x="2814625" y="4440200"/>
            <a:ext cx="6562724" cy="2109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2c483a3952_0_39"/>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Feature Encoding</a:t>
            </a:r>
            <a:endParaRPr b="1" i="0" sz="3200" u="none" cap="none" strike="noStrike">
              <a:solidFill>
                <a:srgbClr val="0198A3"/>
              </a:solidFill>
              <a:latin typeface="Montserrat"/>
              <a:ea typeface="Montserrat"/>
              <a:cs typeface="Montserrat"/>
              <a:sym typeface="Montserrat"/>
            </a:endParaRPr>
          </a:p>
        </p:txBody>
      </p:sp>
      <p:sp>
        <p:nvSpPr>
          <p:cNvPr id="303" name="Google Shape;303;g12c483a3952_0_39"/>
          <p:cNvSpPr txBox="1"/>
          <p:nvPr/>
        </p:nvSpPr>
        <p:spPr>
          <a:xfrm>
            <a:off x="1041725" y="882425"/>
            <a:ext cx="4887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Strategi encoding:</a:t>
            </a:r>
            <a:endParaRPr sz="1500"/>
          </a:p>
          <a:p>
            <a:pPr indent="0" lvl="0" marL="0" rtl="0" algn="l">
              <a:spcBef>
                <a:spcPts val="0"/>
              </a:spcBef>
              <a:spcAft>
                <a:spcPts val="0"/>
              </a:spcAft>
              <a:buNone/>
            </a:pPr>
            <a:r>
              <a:rPr lang="en-US" sz="1500"/>
              <a:t>Kolom </a:t>
            </a:r>
            <a:r>
              <a:rPr lang="en-US">
                <a:solidFill>
                  <a:schemeClr val="dk1"/>
                </a:solidFill>
              </a:rPr>
              <a:t> </a:t>
            </a:r>
            <a:r>
              <a:rPr b="1" lang="en-US" sz="1500">
                <a:solidFill>
                  <a:schemeClr val="dk1"/>
                </a:solidFill>
              </a:rPr>
              <a:t>`transmission` `top_10_make`, `body`, `color`, `trim`, `model`</a:t>
            </a:r>
            <a:r>
              <a:rPr lang="en-US" sz="1500"/>
              <a:t> : </a:t>
            </a:r>
            <a:r>
              <a:rPr lang="en-US" sz="1500"/>
              <a:t>label encoding</a:t>
            </a:r>
            <a:endParaRPr sz="1500"/>
          </a:p>
        </p:txBody>
      </p:sp>
      <p:sp>
        <p:nvSpPr>
          <p:cNvPr id="304" name="Google Shape;304;g12c483a3952_0_39"/>
          <p:cNvSpPr txBox="1"/>
          <p:nvPr/>
        </p:nvSpPr>
        <p:spPr>
          <a:xfrm>
            <a:off x="1041725" y="1955325"/>
            <a:ext cx="447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Melakukan mapping terhadap kolom </a:t>
            </a:r>
            <a:r>
              <a:rPr b="1" lang="en-US" sz="1500">
                <a:solidFill>
                  <a:schemeClr val="dk1"/>
                </a:solidFill>
              </a:rPr>
              <a:t>`transmission` `top_10_make`, `body`, `color`, `trim`, `model`</a:t>
            </a:r>
            <a:endParaRPr/>
          </a:p>
        </p:txBody>
      </p:sp>
      <p:pic>
        <p:nvPicPr>
          <p:cNvPr id="305" name="Google Shape;305;g12c483a3952_0_39"/>
          <p:cNvPicPr preferRelativeResize="0"/>
          <p:nvPr/>
        </p:nvPicPr>
        <p:blipFill>
          <a:blip r:embed="rId3">
            <a:alphaModFix/>
          </a:blip>
          <a:stretch>
            <a:fillRect/>
          </a:stretch>
        </p:blipFill>
        <p:spPr>
          <a:xfrm>
            <a:off x="776600" y="2975850"/>
            <a:ext cx="4362775" cy="919325"/>
          </a:xfrm>
          <a:prstGeom prst="rect">
            <a:avLst/>
          </a:prstGeom>
          <a:noFill/>
          <a:ln>
            <a:noFill/>
          </a:ln>
        </p:spPr>
      </p:pic>
      <p:sp>
        <p:nvSpPr>
          <p:cNvPr id="306" name="Google Shape;306;g12c483a3952_0_39"/>
          <p:cNvSpPr txBox="1"/>
          <p:nvPr/>
        </p:nvSpPr>
        <p:spPr>
          <a:xfrm>
            <a:off x="776600" y="2631625"/>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Mapping kolom transmision</a:t>
            </a:r>
            <a:endParaRPr b="0" i="0" sz="1200" u="none" cap="none" strike="noStrike">
              <a:solidFill>
                <a:schemeClr val="lt1"/>
              </a:solidFill>
              <a:latin typeface="Arial"/>
              <a:ea typeface="Arial"/>
              <a:cs typeface="Arial"/>
              <a:sym typeface="Arial"/>
            </a:endParaRPr>
          </a:p>
        </p:txBody>
      </p:sp>
      <p:sp>
        <p:nvSpPr>
          <p:cNvPr id="307" name="Google Shape;307;g12c483a3952_0_39"/>
          <p:cNvSpPr txBox="1"/>
          <p:nvPr/>
        </p:nvSpPr>
        <p:spPr>
          <a:xfrm>
            <a:off x="6175150" y="2631625"/>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Mapping kolom body</a:t>
            </a:r>
            <a:endParaRPr b="0" i="0" sz="1200" u="none" cap="none" strike="noStrike">
              <a:solidFill>
                <a:schemeClr val="lt1"/>
              </a:solidFill>
              <a:latin typeface="Arial"/>
              <a:ea typeface="Arial"/>
              <a:cs typeface="Arial"/>
              <a:sym typeface="Arial"/>
            </a:endParaRPr>
          </a:p>
        </p:txBody>
      </p:sp>
      <p:sp>
        <p:nvSpPr>
          <p:cNvPr id="308" name="Google Shape;308;g12c483a3952_0_39"/>
          <p:cNvSpPr txBox="1"/>
          <p:nvPr/>
        </p:nvSpPr>
        <p:spPr>
          <a:xfrm>
            <a:off x="776538" y="4174250"/>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Mapping kolom top_10_make</a:t>
            </a:r>
            <a:endParaRPr b="0" i="0" sz="1200" u="none" cap="none" strike="noStrike">
              <a:solidFill>
                <a:schemeClr val="lt1"/>
              </a:solidFill>
              <a:latin typeface="Arial"/>
              <a:ea typeface="Arial"/>
              <a:cs typeface="Arial"/>
              <a:sym typeface="Arial"/>
            </a:endParaRPr>
          </a:p>
        </p:txBody>
      </p:sp>
      <p:pic>
        <p:nvPicPr>
          <p:cNvPr id="309" name="Google Shape;309;g12c483a3952_0_39"/>
          <p:cNvPicPr preferRelativeResize="0"/>
          <p:nvPr/>
        </p:nvPicPr>
        <p:blipFill>
          <a:blip r:embed="rId4">
            <a:alphaModFix/>
          </a:blip>
          <a:stretch>
            <a:fillRect/>
          </a:stretch>
        </p:blipFill>
        <p:spPr>
          <a:xfrm>
            <a:off x="1531250" y="4543550"/>
            <a:ext cx="2853600" cy="2087425"/>
          </a:xfrm>
          <a:prstGeom prst="rect">
            <a:avLst/>
          </a:prstGeom>
          <a:noFill/>
          <a:ln>
            <a:noFill/>
          </a:ln>
        </p:spPr>
      </p:pic>
      <p:pic>
        <p:nvPicPr>
          <p:cNvPr id="310" name="Google Shape;310;g12c483a3952_0_39"/>
          <p:cNvPicPr preferRelativeResize="0"/>
          <p:nvPr/>
        </p:nvPicPr>
        <p:blipFill>
          <a:blip r:embed="rId5">
            <a:alphaModFix/>
          </a:blip>
          <a:stretch>
            <a:fillRect/>
          </a:stretch>
        </p:blipFill>
        <p:spPr>
          <a:xfrm>
            <a:off x="7024850" y="3000925"/>
            <a:ext cx="3043120" cy="2087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g12dbf16226d_0_32"/>
          <p:cNvPicPr preferRelativeResize="0"/>
          <p:nvPr/>
        </p:nvPicPr>
        <p:blipFill>
          <a:blip r:embed="rId3">
            <a:alphaModFix/>
          </a:blip>
          <a:stretch>
            <a:fillRect/>
          </a:stretch>
        </p:blipFill>
        <p:spPr>
          <a:xfrm>
            <a:off x="1450713" y="1204198"/>
            <a:ext cx="3544925" cy="2265250"/>
          </a:xfrm>
          <a:prstGeom prst="rect">
            <a:avLst/>
          </a:prstGeom>
          <a:noFill/>
          <a:ln>
            <a:noFill/>
          </a:ln>
        </p:spPr>
      </p:pic>
      <p:sp>
        <p:nvSpPr>
          <p:cNvPr id="317" name="Google Shape;317;g12dbf16226d_0_3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Feature Encoding</a:t>
            </a:r>
            <a:endParaRPr b="1" i="0" sz="3200" u="none" cap="none" strike="noStrike">
              <a:solidFill>
                <a:srgbClr val="0198A3"/>
              </a:solidFill>
              <a:latin typeface="Montserrat"/>
              <a:ea typeface="Montserrat"/>
              <a:cs typeface="Montserrat"/>
              <a:sym typeface="Montserrat"/>
            </a:endParaRPr>
          </a:p>
        </p:txBody>
      </p:sp>
      <p:sp>
        <p:nvSpPr>
          <p:cNvPr id="318" name="Google Shape;318;g12dbf16226d_0_32"/>
          <p:cNvSpPr txBox="1"/>
          <p:nvPr/>
        </p:nvSpPr>
        <p:spPr>
          <a:xfrm>
            <a:off x="1041725" y="834900"/>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Mapping kolom top_10_color</a:t>
            </a:r>
            <a:endParaRPr b="0" i="0" sz="1200" u="none" cap="none" strike="noStrike">
              <a:solidFill>
                <a:schemeClr val="lt1"/>
              </a:solidFill>
              <a:latin typeface="Arial"/>
              <a:ea typeface="Arial"/>
              <a:cs typeface="Arial"/>
              <a:sym typeface="Arial"/>
            </a:endParaRPr>
          </a:p>
        </p:txBody>
      </p:sp>
      <p:sp>
        <p:nvSpPr>
          <p:cNvPr id="319" name="Google Shape;319;g12dbf16226d_0_32"/>
          <p:cNvSpPr txBox="1"/>
          <p:nvPr/>
        </p:nvSpPr>
        <p:spPr>
          <a:xfrm>
            <a:off x="6866600" y="834900"/>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Mapp</a:t>
            </a:r>
            <a:r>
              <a:rPr b="1" lang="en-US" sz="1200">
                <a:solidFill>
                  <a:schemeClr val="lt1"/>
                </a:solidFill>
              </a:rPr>
              <a:t>ing kolom top_10_model</a:t>
            </a:r>
            <a:endParaRPr b="0" i="0" sz="1200" u="none" cap="none" strike="noStrike">
              <a:solidFill>
                <a:schemeClr val="lt1"/>
              </a:solidFill>
              <a:latin typeface="Arial"/>
              <a:ea typeface="Arial"/>
              <a:cs typeface="Arial"/>
              <a:sym typeface="Arial"/>
            </a:endParaRPr>
          </a:p>
        </p:txBody>
      </p:sp>
      <p:sp>
        <p:nvSpPr>
          <p:cNvPr id="320" name="Google Shape;320;g12dbf16226d_0_32"/>
          <p:cNvSpPr txBox="1"/>
          <p:nvPr/>
        </p:nvSpPr>
        <p:spPr>
          <a:xfrm>
            <a:off x="3914550" y="3695413"/>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Mapping kolom top_10_trim</a:t>
            </a:r>
            <a:endParaRPr b="0" i="0" sz="1200" u="none" cap="none" strike="noStrike">
              <a:solidFill>
                <a:schemeClr val="lt1"/>
              </a:solidFill>
              <a:latin typeface="Arial"/>
              <a:ea typeface="Arial"/>
              <a:cs typeface="Arial"/>
              <a:sym typeface="Arial"/>
            </a:endParaRPr>
          </a:p>
        </p:txBody>
      </p:sp>
      <p:pic>
        <p:nvPicPr>
          <p:cNvPr id="321" name="Google Shape;321;g12dbf16226d_0_32"/>
          <p:cNvPicPr preferRelativeResize="0"/>
          <p:nvPr/>
        </p:nvPicPr>
        <p:blipFill>
          <a:blip r:embed="rId4">
            <a:alphaModFix/>
          </a:blip>
          <a:stretch>
            <a:fillRect/>
          </a:stretch>
        </p:blipFill>
        <p:spPr>
          <a:xfrm>
            <a:off x="7153163" y="1230475"/>
            <a:ext cx="3789772" cy="2265250"/>
          </a:xfrm>
          <a:prstGeom prst="rect">
            <a:avLst/>
          </a:prstGeom>
          <a:noFill/>
          <a:ln>
            <a:noFill/>
          </a:ln>
        </p:spPr>
      </p:pic>
      <p:pic>
        <p:nvPicPr>
          <p:cNvPr id="322" name="Google Shape;322;g12dbf16226d_0_32"/>
          <p:cNvPicPr preferRelativeResize="0"/>
          <p:nvPr/>
        </p:nvPicPr>
        <p:blipFill>
          <a:blip r:embed="rId5">
            <a:alphaModFix/>
          </a:blip>
          <a:stretch>
            <a:fillRect/>
          </a:stretch>
        </p:blipFill>
        <p:spPr>
          <a:xfrm>
            <a:off x="4177975" y="4039475"/>
            <a:ext cx="3836050" cy="2612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2c483a3952_0_44"/>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Handle Class Imbalance</a:t>
            </a:r>
            <a:endParaRPr b="1" i="0" sz="3200" u="none" cap="none" strike="noStrike">
              <a:solidFill>
                <a:srgbClr val="0198A3"/>
              </a:solidFill>
              <a:latin typeface="Montserrat"/>
              <a:ea typeface="Montserrat"/>
              <a:cs typeface="Montserrat"/>
              <a:sym typeface="Montserrat"/>
            </a:endParaRPr>
          </a:p>
        </p:txBody>
      </p:sp>
      <p:sp>
        <p:nvSpPr>
          <p:cNvPr id="329" name="Google Shape;329;g12c483a3952_0_44"/>
          <p:cNvSpPr txBox="1"/>
          <p:nvPr/>
        </p:nvSpPr>
        <p:spPr>
          <a:xfrm>
            <a:off x="1041725" y="868500"/>
            <a:ext cx="8811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t>Tidak perlu melakukan handle class imbalance karena data target bukan merupakan klasifikasi</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2cb0ca1e26_0_8"/>
          <p:cNvSpPr/>
          <p:nvPr/>
        </p:nvSpPr>
        <p:spPr>
          <a:xfrm>
            <a:off x="4665900" y="1336575"/>
            <a:ext cx="3505200" cy="5088600"/>
          </a:xfrm>
          <a:prstGeom prst="rect">
            <a:avLst/>
          </a:prstGeom>
          <a:solidFill>
            <a:srgbClr val="66A482">
              <a:alpha val="1216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400"/>
              <a:buFont typeface="Arial"/>
              <a:buNone/>
            </a:pPr>
            <a:r>
              <a:rPr lang="en-US" sz="1100">
                <a:solidFill>
                  <a:schemeClr val="dk1"/>
                </a:solidFill>
              </a:rPr>
              <a:t>Kolom feature yang baru adalah : </a:t>
            </a:r>
            <a:endParaRPr sz="1100">
              <a:solidFill>
                <a:schemeClr val="dk1"/>
              </a:solidFill>
            </a:endParaRPr>
          </a:p>
          <a:p>
            <a:pPr indent="0" lvl="0" marL="457200" rtl="0" algn="l">
              <a:spcBef>
                <a:spcPts val="0"/>
              </a:spcBef>
              <a:spcAft>
                <a:spcPts val="0"/>
              </a:spcAft>
              <a:buClr>
                <a:schemeClr val="dk1"/>
              </a:buClr>
              <a:buSzPts val="1100"/>
              <a:buFont typeface="Arial"/>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top_10_make</a:t>
            </a:r>
            <a:endParaRPr sz="1100">
              <a:solidFill>
                <a:schemeClr val="dk1"/>
              </a:solidFill>
            </a:endParaRPr>
          </a:p>
          <a:p>
            <a:pPr indent="0" lvl="0" marL="457200" rtl="0" algn="l">
              <a:spcBef>
                <a:spcPts val="0"/>
              </a:spcBef>
              <a:spcAft>
                <a:spcPts val="0"/>
              </a:spcAft>
              <a:buClr>
                <a:schemeClr val="dk1"/>
              </a:buClr>
              <a:buSzPts val="1100"/>
              <a:buFont typeface="Arial"/>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top_10_trim</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top_10_model</a:t>
            </a:r>
            <a:endParaRPr sz="1100">
              <a:solidFill>
                <a:schemeClr val="dk1"/>
              </a:solidFill>
            </a:endParaRPr>
          </a:p>
          <a:p>
            <a:pPr indent="0" lvl="0" marL="457200" rtl="0" algn="l">
              <a:spcBef>
                <a:spcPts val="0"/>
              </a:spcBef>
              <a:spcAft>
                <a:spcPts val="0"/>
              </a:spcAft>
              <a:buClr>
                <a:schemeClr val="dk1"/>
              </a:buClr>
              <a:buSzPts val="1100"/>
              <a:buFont typeface="Arial"/>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year_norm</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odometer_norm</a:t>
            </a:r>
            <a:endParaRPr sz="1100">
              <a:solidFill>
                <a:schemeClr val="dk1"/>
              </a:solidFill>
            </a:endParaRPr>
          </a:p>
          <a:p>
            <a:pPr indent="0" lvl="0" marL="0" rtl="0" algn="l">
              <a:spcBef>
                <a:spcPts val="0"/>
              </a:spcBef>
              <a:spcAft>
                <a:spcPts val="0"/>
              </a:spcAft>
              <a:buNone/>
            </a:pPr>
            <a:r>
              <a:rPr lang="en-US"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top_10_color</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condition_std</a:t>
            </a:r>
            <a:endParaRPr sz="1100">
              <a:solidFill>
                <a:schemeClr val="dk1"/>
              </a:solidFill>
            </a:endParaRPr>
          </a:p>
          <a:p>
            <a:pPr indent="0" lvl="0" marL="0" marR="0" rtl="0" algn="l">
              <a:lnSpc>
                <a:spcPct val="100000"/>
              </a:lnSpc>
              <a:spcBef>
                <a:spcPts val="0"/>
              </a:spcBef>
              <a:spcAft>
                <a:spcPts val="0"/>
              </a:spcAft>
              <a:buNone/>
            </a:pPr>
            <a:r>
              <a:t/>
            </a:r>
            <a:endParaRPr/>
          </a:p>
        </p:txBody>
      </p:sp>
      <p:sp>
        <p:nvSpPr>
          <p:cNvPr id="336" name="Google Shape;336;g12cb0ca1e26_0_8"/>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Feature Engineering</a:t>
            </a:r>
            <a:endParaRPr b="1" i="0" sz="3200" u="none" cap="none" strike="noStrike">
              <a:solidFill>
                <a:srgbClr val="0198A3"/>
              </a:solidFill>
              <a:latin typeface="Montserrat"/>
              <a:ea typeface="Montserrat"/>
              <a:cs typeface="Montserrat"/>
              <a:sym typeface="Montserrat"/>
            </a:endParaRPr>
          </a:p>
        </p:txBody>
      </p:sp>
      <p:cxnSp>
        <p:nvCxnSpPr>
          <p:cNvPr id="337" name="Google Shape;337;g12cb0ca1e26_0_8"/>
          <p:cNvCxnSpPr/>
          <p:nvPr/>
        </p:nvCxnSpPr>
        <p:spPr>
          <a:xfrm>
            <a:off x="4456200" y="1272500"/>
            <a:ext cx="0" cy="51702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g12cb0ca1e26_0_8"/>
          <p:cNvCxnSpPr/>
          <p:nvPr/>
        </p:nvCxnSpPr>
        <p:spPr>
          <a:xfrm>
            <a:off x="8380800" y="1254925"/>
            <a:ext cx="0" cy="51702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g12cb0ca1e26_0_8"/>
          <p:cNvSpPr txBox="1"/>
          <p:nvPr/>
        </p:nvSpPr>
        <p:spPr>
          <a:xfrm>
            <a:off x="847925" y="827000"/>
            <a:ext cx="350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FEATURE SELECTION</a:t>
            </a:r>
            <a:endParaRPr b="0" i="0" sz="1200" u="none" cap="none" strike="noStrike">
              <a:solidFill>
                <a:schemeClr val="lt1"/>
              </a:solidFill>
              <a:latin typeface="Arial"/>
              <a:ea typeface="Arial"/>
              <a:cs typeface="Arial"/>
              <a:sym typeface="Arial"/>
            </a:endParaRPr>
          </a:p>
        </p:txBody>
      </p:sp>
      <p:sp>
        <p:nvSpPr>
          <p:cNvPr id="340" name="Google Shape;340;g12cb0ca1e26_0_8"/>
          <p:cNvSpPr txBox="1"/>
          <p:nvPr/>
        </p:nvSpPr>
        <p:spPr>
          <a:xfrm>
            <a:off x="4657925" y="827000"/>
            <a:ext cx="350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FEATURE EXTRACTION</a:t>
            </a:r>
            <a:endParaRPr b="0" i="0" sz="1200" u="none" cap="none" strike="noStrike">
              <a:solidFill>
                <a:schemeClr val="lt1"/>
              </a:solidFill>
              <a:latin typeface="Arial"/>
              <a:ea typeface="Arial"/>
              <a:cs typeface="Arial"/>
              <a:sym typeface="Arial"/>
            </a:endParaRPr>
          </a:p>
        </p:txBody>
      </p:sp>
      <p:sp>
        <p:nvSpPr>
          <p:cNvPr id="341" name="Google Shape;341;g12cb0ca1e26_0_8"/>
          <p:cNvSpPr txBox="1"/>
          <p:nvPr/>
        </p:nvSpPr>
        <p:spPr>
          <a:xfrm>
            <a:off x="8544125" y="809425"/>
            <a:ext cx="350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US" sz="1200">
                <a:solidFill>
                  <a:schemeClr val="lt1"/>
                </a:solidFill>
              </a:rPr>
              <a:t>FEATURE TAMBAHAN</a:t>
            </a:r>
            <a:endParaRPr b="0" i="0" sz="1200" u="none" cap="none" strike="noStrike">
              <a:solidFill>
                <a:schemeClr val="lt1"/>
              </a:solidFill>
              <a:latin typeface="Arial"/>
              <a:ea typeface="Arial"/>
              <a:cs typeface="Arial"/>
              <a:sym typeface="Arial"/>
            </a:endParaRPr>
          </a:p>
        </p:txBody>
      </p:sp>
      <p:sp>
        <p:nvSpPr>
          <p:cNvPr id="342" name="Google Shape;342;g12cb0ca1e26_0_8"/>
          <p:cNvSpPr/>
          <p:nvPr/>
        </p:nvSpPr>
        <p:spPr>
          <a:xfrm>
            <a:off x="8549525" y="1336575"/>
            <a:ext cx="3505200" cy="5088600"/>
          </a:xfrm>
          <a:prstGeom prst="rect">
            <a:avLst/>
          </a:prstGeom>
          <a:solidFill>
            <a:srgbClr val="66A482">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12cb0ca1e26_0_8"/>
          <p:cNvSpPr/>
          <p:nvPr/>
        </p:nvSpPr>
        <p:spPr>
          <a:xfrm>
            <a:off x="741300" y="1336575"/>
            <a:ext cx="3505200" cy="5088600"/>
          </a:xfrm>
          <a:prstGeom prst="rect">
            <a:avLst/>
          </a:prstGeom>
          <a:solidFill>
            <a:srgbClr val="66A482">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lang="en-US" sz="1000"/>
              <a:t>Kolom feature yang didrop adalah : </a:t>
            </a:r>
            <a:endParaRPr sz="1000"/>
          </a:p>
          <a:p>
            <a:pPr indent="-292100" lvl="0" marL="457200" marR="0" rtl="0" algn="l">
              <a:lnSpc>
                <a:spcPct val="100000"/>
              </a:lnSpc>
              <a:spcBef>
                <a:spcPts val="0"/>
              </a:spcBef>
              <a:spcAft>
                <a:spcPts val="0"/>
              </a:spcAft>
              <a:buSzPts val="1000"/>
              <a:buChar char="●"/>
            </a:pPr>
            <a:r>
              <a:rPr lang="en-US" sz="1000"/>
              <a:t>mmr</a:t>
            </a:r>
            <a:endParaRPr sz="1000"/>
          </a:p>
          <a:p>
            <a:pPr indent="0" lvl="0" marL="457200" marR="0" rtl="0" algn="l">
              <a:lnSpc>
                <a:spcPct val="100000"/>
              </a:lnSpc>
              <a:spcBef>
                <a:spcPts val="0"/>
              </a:spcBef>
              <a:spcAft>
                <a:spcPts val="0"/>
              </a:spcAft>
              <a:buNone/>
            </a:pPr>
            <a:r>
              <a:rPr lang="en-US" sz="1000"/>
              <a:t>Kolom mmr didrop karena kolom mmr memiliki nilai mean dan median yang sangat berbeda sehingga distribusinya sangat skew. Selain itu, mmr juga memiliki korelasi yang sangat tinggi dengan selling price. Nilai mmr sangat dekat dengan sellingprice sehingga kita cukup menggunakan sellingprice saja.</a:t>
            </a:r>
            <a:endParaRPr sz="1000"/>
          </a:p>
          <a:p>
            <a:pPr indent="-292100" lvl="0" marL="457200" marR="0" rtl="0" algn="l">
              <a:lnSpc>
                <a:spcPct val="100000"/>
              </a:lnSpc>
              <a:spcBef>
                <a:spcPts val="0"/>
              </a:spcBef>
              <a:spcAft>
                <a:spcPts val="0"/>
              </a:spcAft>
              <a:buSzPts val="1000"/>
              <a:buChar char="●"/>
            </a:pPr>
            <a:r>
              <a:rPr lang="en-US" sz="1000"/>
              <a:t>vin</a:t>
            </a:r>
            <a:endParaRPr sz="1000"/>
          </a:p>
          <a:p>
            <a:pPr indent="0" lvl="0" marL="457200" marR="0" rtl="0" algn="l">
              <a:lnSpc>
                <a:spcPct val="100000"/>
              </a:lnSpc>
              <a:spcBef>
                <a:spcPts val="0"/>
              </a:spcBef>
              <a:spcAft>
                <a:spcPts val="0"/>
              </a:spcAft>
              <a:buNone/>
            </a:pPr>
            <a:r>
              <a:rPr lang="en-US" sz="1000"/>
              <a:t>vin merupakan kode rangka unik setiap mobil. vin juga tidak akan berpengaruh pada harga mobil sehingga perlu didrop.</a:t>
            </a:r>
            <a:endParaRPr sz="1000"/>
          </a:p>
          <a:p>
            <a:pPr indent="-292100" lvl="0" marL="457200" marR="0" rtl="0" algn="l">
              <a:lnSpc>
                <a:spcPct val="100000"/>
              </a:lnSpc>
              <a:spcBef>
                <a:spcPts val="0"/>
              </a:spcBef>
              <a:spcAft>
                <a:spcPts val="0"/>
              </a:spcAft>
              <a:buSzPts val="1000"/>
              <a:buChar char="●"/>
            </a:pPr>
            <a:r>
              <a:rPr lang="en-US" sz="1000"/>
              <a:t>state</a:t>
            </a:r>
            <a:endParaRPr sz="1000"/>
          </a:p>
          <a:p>
            <a:pPr indent="0" lvl="0" marL="457200" marR="0" rtl="0" algn="l">
              <a:lnSpc>
                <a:spcPct val="100000"/>
              </a:lnSpc>
              <a:spcBef>
                <a:spcPts val="0"/>
              </a:spcBef>
              <a:spcAft>
                <a:spcPts val="0"/>
              </a:spcAft>
              <a:buNone/>
            </a:pPr>
            <a:r>
              <a:rPr lang="en-US" sz="1000"/>
              <a:t>state memiliki unique values dengan jumlah yang banyak dan </a:t>
            </a:r>
            <a:r>
              <a:rPr lang="en-US" sz="1000">
                <a:solidFill>
                  <a:schemeClr val="dk1"/>
                </a:solidFill>
              </a:rPr>
              <a:t>memiliki persebaran rasio segmentasi harga (low/med/high) yang tidak berbeda signifikan antar state</a:t>
            </a:r>
            <a:endParaRPr sz="1000"/>
          </a:p>
          <a:p>
            <a:pPr indent="-292100" lvl="0" marL="457200" marR="0" rtl="0" algn="l">
              <a:lnSpc>
                <a:spcPct val="100000"/>
              </a:lnSpc>
              <a:spcBef>
                <a:spcPts val="0"/>
              </a:spcBef>
              <a:spcAft>
                <a:spcPts val="0"/>
              </a:spcAft>
              <a:buSzPts val="1000"/>
              <a:buChar char="●"/>
            </a:pPr>
            <a:r>
              <a:rPr lang="en-US" sz="1000"/>
              <a:t>interior</a:t>
            </a:r>
            <a:endParaRPr sz="1000"/>
          </a:p>
          <a:p>
            <a:pPr indent="0" lvl="0" marL="457200" marR="0" rtl="0" algn="l">
              <a:lnSpc>
                <a:spcPct val="100000"/>
              </a:lnSpc>
              <a:spcBef>
                <a:spcPts val="0"/>
              </a:spcBef>
              <a:spcAft>
                <a:spcPts val="0"/>
              </a:spcAft>
              <a:buNone/>
            </a:pPr>
            <a:r>
              <a:rPr lang="en-US" sz="1000"/>
              <a:t>Kolom interior memiliki banyak kesamaan nilai dengan color sehingga diputuskan untuk didrop salah satunya. Kami memilih kolom color karena warna luar mobil lebih lebih berpengaruh dibanding interiornya.</a:t>
            </a:r>
            <a:endParaRPr sz="1000"/>
          </a:p>
          <a:p>
            <a:pPr indent="-292100" lvl="0" marL="457200" rtl="0" algn="just">
              <a:spcBef>
                <a:spcPts val="0"/>
              </a:spcBef>
              <a:spcAft>
                <a:spcPts val="0"/>
              </a:spcAft>
              <a:buSzPts val="1000"/>
              <a:buChar char="●"/>
            </a:pPr>
            <a:r>
              <a:rPr b="1" lang="en-US" sz="1000">
                <a:solidFill>
                  <a:schemeClr val="dk1"/>
                </a:solidFill>
              </a:rPr>
              <a:t>seller, </a:t>
            </a:r>
            <a:r>
              <a:rPr lang="en-US" sz="1000">
                <a:solidFill>
                  <a:schemeClr val="dk1"/>
                </a:solidFill>
              </a:rPr>
              <a:t>karena perusahaan Car-a-thon tidak melihat seller, kami tetap akan melakukan filtering pada kendaraan berdasarkan kondisi, odometer, dll (fair value). Sehingga, siapapun sellernya bisa melakukan penjualan (tidak ada perbedaan). Kolom `seller` memiliki jumlah unique values yang sangat banyak (kardinalitas tinggi), sehingga akan menyulitkan ketika melakukan feature encoding.</a:t>
            </a:r>
            <a:endParaRPr sz="1000"/>
          </a:p>
          <a:p>
            <a:pPr indent="0" lvl="0" marL="457200" marR="0" rtl="0" algn="l">
              <a:lnSpc>
                <a:spcPct val="100000"/>
              </a:lnSpc>
              <a:spcBef>
                <a:spcPts val="0"/>
              </a:spcBef>
              <a:spcAft>
                <a:spcPts val="0"/>
              </a:spcAft>
              <a:buNone/>
            </a:pPr>
            <a:r>
              <a:t/>
            </a:r>
            <a:endParaRPr sz="900"/>
          </a:p>
        </p:txBody>
      </p:sp>
      <p:sp>
        <p:nvSpPr>
          <p:cNvPr id="344" name="Google Shape;344;g12cb0ca1e26_0_8"/>
          <p:cNvSpPr txBox="1"/>
          <p:nvPr/>
        </p:nvSpPr>
        <p:spPr>
          <a:xfrm>
            <a:off x="8625725" y="1481725"/>
            <a:ext cx="3371700" cy="48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100">
                <a:solidFill>
                  <a:schemeClr val="accent2"/>
                </a:solidFill>
              </a:rPr>
              <a:t>Kolom feature tambahan yang bisa menjadi feature antara lain:</a:t>
            </a:r>
            <a:endParaRPr sz="1100">
              <a:solidFill>
                <a:schemeClr val="accent2"/>
              </a:solidFill>
            </a:endParaRPr>
          </a:p>
          <a:p>
            <a:pPr indent="-241300" lvl="0" marL="285750" rtl="0" algn="l">
              <a:lnSpc>
                <a:spcPct val="115000"/>
              </a:lnSpc>
              <a:spcBef>
                <a:spcPts val="0"/>
              </a:spcBef>
              <a:spcAft>
                <a:spcPts val="0"/>
              </a:spcAft>
              <a:buClr>
                <a:schemeClr val="accent2"/>
              </a:buClr>
              <a:buSzPts val="1100"/>
              <a:buFont typeface="Arial"/>
              <a:buChar char="●"/>
            </a:pPr>
            <a:r>
              <a:rPr b="1" lang="en-US" sz="1100">
                <a:solidFill>
                  <a:schemeClr val="accent2"/>
                </a:solidFill>
              </a:rPr>
              <a:t>Fuel</a:t>
            </a:r>
            <a:endParaRPr b="1" sz="1100">
              <a:solidFill>
                <a:schemeClr val="accent2"/>
              </a:solidFill>
            </a:endParaRPr>
          </a:p>
          <a:p>
            <a:pPr indent="0" lvl="0" marL="285750" rtl="0" algn="l">
              <a:lnSpc>
                <a:spcPct val="115000"/>
              </a:lnSpc>
              <a:spcBef>
                <a:spcPts val="0"/>
              </a:spcBef>
              <a:spcAft>
                <a:spcPts val="0"/>
              </a:spcAft>
              <a:buNone/>
            </a:pPr>
            <a:r>
              <a:rPr lang="en-US" sz="1100">
                <a:solidFill>
                  <a:schemeClr val="accent2"/>
                </a:solidFill>
              </a:rPr>
              <a:t>Jenis bahan bakar yang digunakan suatu mobil dapat mempengaruhi penentuan harga mobil tersebut (mis: solar, bensin, dll.)</a:t>
            </a:r>
            <a:endParaRPr sz="1100">
              <a:solidFill>
                <a:schemeClr val="accent2"/>
              </a:solidFill>
            </a:endParaRPr>
          </a:p>
          <a:p>
            <a:pPr indent="-241300" lvl="0" marL="285750" rtl="0" algn="l">
              <a:lnSpc>
                <a:spcPct val="115000"/>
              </a:lnSpc>
              <a:spcBef>
                <a:spcPts val="0"/>
              </a:spcBef>
              <a:spcAft>
                <a:spcPts val="0"/>
              </a:spcAft>
              <a:buClr>
                <a:schemeClr val="accent2"/>
              </a:buClr>
              <a:buSzPts val="1100"/>
              <a:buFont typeface="Arial"/>
              <a:buChar char="●"/>
            </a:pPr>
            <a:r>
              <a:rPr b="1" lang="en-US" sz="1100">
                <a:solidFill>
                  <a:schemeClr val="accent2"/>
                </a:solidFill>
              </a:rPr>
              <a:t>Accident History</a:t>
            </a:r>
            <a:endParaRPr b="1" sz="1100">
              <a:solidFill>
                <a:schemeClr val="accent2"/>
              </a:solidFill>
            </a:endParaRPr>
          </a:p>
          <a:p>
            <a:pPr indent="0" lvl="0" marL="285750" rtl="0" algn="l">
              <a:lnSpc>
                <a:spcPct val="115000"/>
              </a:lnSpc>
              <a:spcBef>
                <a:spcPts val="0"/>
              </a:spcBef>
              <a:spcAft>
                <a:spcPts val="0"/>
              </a:spcAft>
              <a:buNone/>
            </a:pPr>
            <a:r>
              <a:rPr i="1" lang="en-US" sz="1100">
                <a:solidFill>
                  <a:schemeClr val="accent2"/>
                </a:solidFill>
              </a:rPr>
              <a:t>Track record</a:t>
            </a:r>
            <a:r>
              <a:rPr lang="en-US" sz="1100">
                <a:solidFill>
                  <a:schemeClr val="accent2"/>
                </a:solidFill>
              </a:rPr>
              <a:t> kecelakaan mobil dapat mempengaruhi penurunan harga mobil dikarenakan kondisi mobil kemungkinan sudah tidak optimal</a:t>
            </a:r>
            <a:endParaRPr sz="1100">
              <a:solidFill>
                <a:schemeClr val="accent2"/>
              </a:solidFill>
            </a:endParaRPr>
          </a:p>
          <a:p>
            <a:pPr indent="-241300" lvl="0" marL="285750" rtl="0" algn="l">
              <a:lnSpc>
                <a:spcPct val="115000"/>
              </a:lnSpc>
              <a:spcBef>
                <a:spcPts val="0"/>
              </a:spcBef>
              <a:spcAft>
                <a:spcPts val="0"/>
              </a:spcAft>
              <a:buClr>
                <a:schemeClr val="accent2"/>
              </a:buClr>
              <a:buSzPts val="1100"/>
              <a:buFont typeface="Arial"/>
              <a:buChar char="●"/>
            </a:pPr>
            <a:r>
              <a:rPr b="1" lang="en-US" sz="1100">
                <a:solidFill>
                  <a:schemeClr val="accent2"/>
                </a:solidFill>
              </a:rPr>
              <a:t>Dealership's Reputation</a:t>
            </a:r>
            <a:endParaRPr b="1" sz="1100">
              <a:solidFill>
                <a:schemeClr val="accent2"/>
              </a:solidFill>
            </a:endParaRPr>
          </a:p>
          <a:p>
            <a:pPr indent="0" lvl="0" marL="285750" rtl="0" algn="l">
              <a:lnSpc>
                <a:spcPct val="115000"/>
              </a:lnSpc>
              <a:spcBef>
                <a:spcPts val="0"/>
              </a:spcBef>
              <a:spcAft>
                <a:spcPts val="0"/>
              </a:spcAft>
              <a:buNone/>
            </a:pPr>
            <a:r>
              <a:rPr lang="en-US" sz="1100">
                <a:solidFill>
                  <a:schemeClr val="accent2"/>
                </a:solidFill>
              </a:rPr>
              <a:t>Reputasi dealer kemungkinan mempengaruhi penentuan harga karena berhubungan dengan </a:t>
            </a:r>
            <a:r>
              <a:rPr i="1" lang="en-US" sz="1100">
                <a:solidFill>
                  <a:schemeClr val="accent2"/>
                </a:solidFill>
              </a:rPr>
              <a:t>trust</a:t>
            </a:r>
            <a:r>
              <a:rPr lang="en-US" sz="1100">
                <a:solidFill>
                  <a:schemeClr val="accent2"/>
                </a:solidFill>
              </a:rPr>
              <a:t> customer terhadap harga yang ditentukan dealer</a:t>
            </a:r>
            <a:endParaRPr sz="1100">
              <a:solidFill>
                <a:schemeClr val="accent2"/>
              </a:solidFill>
            </a:endParaRPr>
          </a:p>
          <a:p>
            <a:pPr indent="-241300" lvl="0" marL="285750" rtl="0" algn="l">
              <a:lnSpc>
                <a:spcPct val="115000"/>
              </a:lnSpc>
              <a:spcBef>
                <a:spcPts val="0"/>
              </a:spcBef>
              <a:spcAft>
                <a:spcPts val="0"/>
              </a:spcAft>
              <a:buClr>
                <a:schemeClr val="accent2"/>
              </a:buClr>
              <a:buSzPts val="1100"/>
              <a:buFont typeface="Arial"/>
              <a:buChar char="●"/>
            </a:pPr>
            <a:r>
              <a:rPr b="1" lang="en-US" sz="1100">
                <a:solidFill>
                  <a:schemeClr val="accent2"/>
                </a:solidFill>
              </a:rPr>
              <a:t>Vehicle Tax</a:t>
            </a:r>
            <a:endParaRPr b="1" sz="1100">
              <a:solidFill>
                <a:schemeClr val="accent2"/>
              </a:solidFill>
            </a:endParaRPr>
          </a:p>
          <a:p>
            <a:pPr indent="0" lvl="0" marL="285750" rtl="0" algn="l">
              <a:lnSpc>
                <a:spcPct val="115000"/>
              </a:lnSpc>
              <a:spcBef>
                <a:spcPts val="0"/>
              </a:spcBef>
              <a:spcAft>
                <a:spcPts val="0"/>
              </a:spcAft>
              <a:buNone/>
            </a:pPr>
            <a:r>
              <a:rPr lang="en-US" sz="1100">
                <a:solidFill>
                  <a:schemeClr val="accent2"/>
                </a:solidFill>
              </a:rPr>
              <a:t>Pajak mobil mempengaruhi tinggi rendahnya </a:t>
            </a:r>
            <a:r>
              <a:rPr i="1" lang="en-US" sz="1100">
                <a:solidFill>
                  <a:schemeClr val="accent2"/>
                </a:solidFill>
              </a:rPr>
              <a:t>additional cost</a:t>
            </a:r>
            <a:r>
              <a:rPr lang="en-US" sz="1100">
                <a:solidFill>
                  <a:schemeClr val="accent2"/>
                </a:solidFill>
              </a:rPr>
              <a:t> suatu kendaraan</a:t>
            </a:r>
            <a:endParaRPr sz="1100">
              <a:solidFill>
                <a:schemeClr val="accent2"/>
              </a:solidFill>
            </a:endParaRPr>
          </a:p>
          <a:p>
            <a:pPr indent="-241300" lvl="0" marL="285750" rtl="0" algn="l">
              <a:lnSpc>
                <a:spcPct val="115000"/>
              </a:lnSpc>
              <a:spcBef>
                <a:spcPts val="0"/>
              </a:spcBef>
              <a:spcAft>
                <a:spcPts val="0"/>
              </a:spcAft>
              <a:buClr>
                <a:schemeClr val="accent2"/>
              </a:buClr>
              <a:buSzPts val="1100"/>
              <a:buFont typeface="Arial"/>
              <a:buChar char="●"/>
            </a:pPr>
            <a:r>
              <a:rPr b="1" lang="en-US" sz="1100">
                <a:solidFill>
                  <a:schemeClr val="accent2"/>
                </a:solidFill>
              </a:rPr>
              <a:t>Car Assurance</a:t>
            </a:r>
            <a:endParaRPr b="1" sz="1100">
              <a:solidFill>
                <a:schemeClr val="accent2"/>
              </a:solidFill>
            </a:endParaRPr>
          </a:p>
          <a:p>
            <a:pPr indent="0" lvl="0" marL="285750" rtl="0" algn="l">
              <a:lnSpc>
                <a:spcPct val="115000"/>
              </a:lnSpc>
              <a:spcBef>
                <a:spcPts val="0"/>
              </a:spcBef>
              <a:spcAft>
                <a:spcPts val="0"/>
              </a:spcAft>
              <a:buNone/>
            </a:pPr>
            <a:r>
              <a:rPr lang="en-US" sz="1100">
                <a:solidFill>
                  <a:schemeClr val="accent2"/>
                </a:solidFill>
              </a:rPr>
              <a:t>Ada/tidaknya serta berapa jangka waktu yang asuransi yang tersisa dari suatu kendaraan dapat mempengaruhi penilaian harga karena asuransi juga bersifat </a:t>
            </a:r>
            <a:r>
              <a:rPr i="1" lang="en-US" sz="1100">
                <a:solidFill>
                  <a:schemeClr val="accent2"/>
                </a:solidFill>
              </a:rPr>
              <a:t>additional cost</a:t>
            </a:r>
            <a:endParaRPr sz="110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11beb0ec581_0_3"/>
          <p:cNvPicPr preferRelativeResize="0"/>
          <p:nvPr/>
        </p:nvPicPr>
        <p:blipFill rotWithShape="1">
          <a:blip r:embed="rId3">
            <a:alphaModFix/>
          </a:blip>
          <a:srcRect b="0" l="0" r="0" t="0"/>
          <a:stretch/>
        </p:blipFill>
        <p:spPr>
          <a:xfrm>
            <a:off x="1041725" y="816738"/>
            <a:ext cx="4283059" cy="2066649"/>
          </a:xfrm>
          <a:prstGeom prst="rect">
            <a:avLst/>
          </a:prstGeom>
          <a:noFill/>
          <a:ln>
            <a:noFill/>
          </a:ln>
        </p:spPr>
      </p:pic>
      <p:sp>
        <p:nvSpPr>
          <p:cNvPr id="118" name="Google Shape;118;g11beb0ec581_0_3"/>
          <p:cNvSpPr txBox="1"/>
          <p:nvPr/>
        </p:nvSpPr>
        <p:spPr>
          <a:xfrm>
            <a:off x="6640800" y="826463"/>
            <a:ext cx="5207100" cy="2047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Numericals</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tidak ada issue pada nilai </a:t>
            </a:r>
            <a:r>
              <a:rPr b="1" i="0" lang="en-US" sz="1100" u="none" cap="none" strike="noStrike">
                <a:solidFill>
                  <a:srgbClr val="000000"/>
                </a:solidFill>
                <a:latin typeface="Arial"/>
                <a:ea typeface="Arial"/>
                <a:cs typeface="Arial"/>
                <a:sym typeface="Arial"/>
              </a:rPr>
              <a:t>min/max</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Semua kolom nilainya masih masuk akal (tidak ada </a:t>
            </a:r>
            <a:r>
              <a:rPr b="0" i="1" lang="en-US" sz="1100" u="none" cap="none" strike="noStrike">
                <a:solidFill>
                  <a:srgbClr val="000000"/>
                </a:solidFill>
                <a:latin typeface="Arial"/>
                <a:ea typeface="Arial"/>
                <a:cs typeface="Arial"/>
                <a:sym typeface="Arial"/>
              </a:rPr>
              <a:t>minus</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ada perbedaan antara </a:t>
            </a:r>
            <a:r>
              <a:rPr b="1" i="0" lang="en-US" sz="1100" u="none" cap="none" strike="noStrike">
                <a:solidFill>
                  <a:srgbClr val="000000"/>
                </a:solidFill>
                <a:latin typeface="Arial"/>
                <a:ea typeface="Arial"/>
                <a:cs typeface="Arial"/>
                <a:sym typeface="Arial"/>
              </a:rPr>
              <a:t>mean</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median</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masih butuh tinjauan lebih lanjut pada </a:t>
            </a:r>
            <a:r>
              <a:rPr b="0" i="1" lang="en-US" sz="1100" u="none" cap="none" strike="noStrike">
                <a:solidFill>
                  <a:srgbClr val="000000"/>
                </a:solidFill>
                <a:latin typeface="Arial"/>
                <a:ea typeface="Arial"/>
                <a:cs typeface="Arial"/>
                <a:sym typeface="Arial"/>
              </a:rPr>
              <a:t>pre-processing</a:t>
            </a:r>
            <a:r>
              <a:rPr b="0" i="0" lang="en-US" sz="1100" u="none" cap="none" strike="noStrike">
                <a:solidFill>
                  <a:srgbClr val="000000"/>
                </a:solidFill>
                <a:latin typeface="Arial"/>
                <a:ea typeface="Arial"/>
                <a:cs typeface="Arial"/>
                <a:sym typeface="Arial"/>
              </a:rPr>
              <a:t> karena nilai minimum rentangnya lumayan jauh dari </a:t>
            </a:r>
            <a:r>
              <a:rPr b="1" i="0" lang="en-US" sz="1100" u="none" cap="none" strike="noStrike">
                <a:solidFill>
                  <a:srgbClr val="000000"/>
                </a:solidFill>
                <a:latin typeface="Arial"/>
                <a:ea typeface="Arial"/>
                <a:cs typeface="Arial"/>
                <a:sym typeface="Arial"/>
              </a:rPr>
              <a:t>mean</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median</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Terdapat anomali pada nilai minimum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dicurigai data tidak diketahui sehingga ada kemungkinan data diimputasi dengan nilai </a:t>
            </a:r>
            <a:r>
              <a:rPr b="1" i="0" lang="en-US" sz="1100" u="none" cap="none" strike="noStrike">
                <a:solidFill>
                  <a:srgbClr val="000000"/>
                </a:solidFill>
                <a:latin typeface="Arial"/>
                <a:ea typeface="Arial"/>
                <a:cs typeface="Arial"/>
                <a:sym typeface="Arial"/>
              </a:rPr>
              <a:t>1</a:t>
            </a:r>
            <a:r>
              <a:rPr b="0" i="0" lang="en-US" sz="1100" u="none" cap="none" strike="noStrike">
                <a:solidFill>
                  <a:srgbClr val="000000"/>
                </a:solidFill>
                <a:latin typeface="Arial"/>
                <a:ea typeface="Arial"/>
                <a:cs typeface="Arial"/>
                <a:sym typeface="Arial"/>
              </a:rPr>
              <a:t> atau mobil yang dijual berupa </a:t>
            </a:r>
            <a:r>
              <a:rPr b="1" i="0" lang="en-US" sz="1100" u="none" cap="none" strike="noStrike">
                <a:solidFill>
                  <a:srgbClr val="000000"/>
                </a:solidFill>
                <a:latin typeface="Arial"/>
                <a:ea typeface="Arial"/>
                <a:cs typeface="Arial"/>
                <a:sym typeface="Arial"/>
              </a:rPr>
              <a:t>program perusahaan (hadiah)</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pic>
        <p:nvPicPr>
          <p:cNvPr id="119" name="Google Shape;119;g11beb0ec581_0_3"/>
          <p:cNvPicPr preferRelativeResize="0"/>
          <p:nvPr/>
        </p:nvPicPr>
        <p:blipFill rotWithShape="1">
          <a:blip r:embed="rId4">
            <a:alphaModFix/>
          </a:blip>
          <a:srcRect b="0" l="0" r="0" t="0"/>
          <a:stretch/>
        </p:blipFill>
        <p:spPr>
          <a:xfrm>
            <a:off x="1041725" y="3129988"/>
            <a:ext cx="5352400" cy="1005225"/>
          </a:xfrm>
          <a:prstGeom prst="rect">
            <a:avLst/>
          </a:prstGeom>
          <a:noFill/>
          <a:ln>
            <a:noFill/>
          </a:ln>
        </p:spPr>
      </p:pic>
      <p:sp>
        <p:nvSpPr>
          <p:cNvPr id="120" name="Google Shape;120;g11beb0ec581_0_3"/>
          <p:cNvSpPr txBox="1"/>
          <p:nvPr/>
        </p:nvSpPr>
        <p:spPr>
          <a:xfrm>
            <a:off x="6640800" y="3129988"/>
            <a:ext cx="5207100" cy="1539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Categoricals</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transmission</a:t>
            </a:r>
            <a:r>
              <a:rPr b="0" i="0" lang="en-US" sz="1100" u="none" cap="none" strike="noStrike">
                <a:solidFill>
                  <a:srgbClr val="000000"/>
                </a:solidFill>
                <a:latin typeface="Arial"/>
                <a:ea typeface="Arial"/>
                <a:cs typeface="Arial"/>
                <a:sym typeface="Arial"/>
              </a:rPr>
              <a:t> didominasi oleh mobil dengan transmisi </a:t>
            </a:r>
            <a:r>
              <a:rPr b="1" i="0" lang="en-US" sz="1100" u="none" cap="none" strike="noStrike">
                <a:solidFill>
                  <a:srgbClr val="000000"/>
                </a:solidFill>
                <a:latin typeface="Arial"/>
                <a:ea typeface="Arial"/>
                <a:cs typeface="Arial"/>
                <a:sym typeface="Arial"/>
              </a:rPr>
              <a:t>automatic</a:t>
            </a:r>
            <a:r>
              <a:rPr b="0" i="0" lang="en-US" sz="1100" u="none" cap="none" strike="noStrike">
                <a:solidFill>
                  <a:srgbClr val="000000"/>
                </a:solidFill>
                <a:latin typeface="Arial"/>
                <a:ea typeface="Arial"/>
                <a:cs typeface="Arial"/>
                <a:sym typeface="Arial"/>
              </a:rPr>
              <a:t> (lebih dari 50%),</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vin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seller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saledate</a:t>
            </a:r>
            <a:r>
              <a:rPr b="0" i="0" lang="en-US" sz="1100" u="none" cap="none" strike="noStrike">
                <a:solidFill>
                  <a:srgbClr val="000000"/>
                </a:solidFill>
                <a:latin typeface="Arial"/>
                <a:ea typeface="Arial"/>
                <a:cs typeface="Arial"/>
                <a:sym typeface="Arial"/>
              </a:rPr>
              <a:t> memiliki kardinalitas yang tinggi (jumlah </a:t>
            </a:r>
            <a:r>
              <a:rPr b="1" i="0" lang="en-US" sz="1100" u="none" cap="none" strike="noStrike">
                <a:solidFill>
                  <a:srgbClr val="000000"/>
                </a:solidFill>
                <a:latin typeface="Arial"/>
                <a:ea typeface="Arial"/>
                <a:cs typeface="Arial"/>
                <a:sym typeface="Arial"/>
              </a:rPr>
              <a:t>unique values</a:t>
            </a:r>
            <a:r>
              <a:rPr b="0" i="0" lang="en-US" sz="1100" u="none" cap="none" strike="noStrike">
                <a:solidFill>
                  <a:srgbClr val="000000"/>
                </a:solidFill>
                <a:latin typeface="Arial"/>
                <a:ea typeface="Arial"/>
                <a:cs typeface="Arial"/>
                <a:sym typeface="Arial"/>
              </a:rPr>
              <a:t> tinggi),</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color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interior</a:t>
            </a:r>
            <a:r>
              <a:rPr b="0" i="0" lang="en-US" sz="1100" u="none" cap="none" strike="noStrike">
                <a:solidFill>
                  <a:srgbClr val="000000"/>
                </a:solidFill>
                <a:latin typeface="Arial"/>
                <a:ea typeface="Arial"/>
                <a:cs typeface="Arial"/>
                <a:sym typeface="Arial"/>
              </a:rPr>
              <a:t> didominasi oleh mobil dengan warna exterior dan interior black (lebih dari 20%),</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make</a:t>
            </a:r>
            <a:r>
              <a:rPr b="0" i="0" lang="en-US" sz="1100" u="none" cap="none" strike="noStrike">
                <a:solidFill>
                  <a:srgbClr val="000000"/>
                </a:solidFill>
                <a:latin typeface="Arial"/>
                <a:ea typeface="Arial"/>
                <a:cs typeface="Arial"/>
                <a:sym typeface="Arial"/>
              </a:rPr>
              <a:t> didominasi oleh mobil dengan merk </a:t>
            </a:r>
            <a:r>
              <a:rPr b="1" i="0" lang="en-US" sz="1100" u="none" cap="none" strike="noStrike">
                <a:solidFill>
                  <a:srgbClr val="000000"/>
                </a:solidFill>
                <a:latin typeface="Arial"/>
                <a:ea typeface="Arial"/>
                <a:cs typeface="Arial"/>
                <a:sym typeface="Arial"/>
              </a:rPr>
              <a:t>Ford</a:t>
            </a:r>
            <a:r>
              <a:rPr b="0" i="0" lang="en-US" sz="1100" u="none" cap="none" strike="noStrike">
                <a:solidFill>
                  <a:srgbClr val="000000"/>
                </a:solidFill>
                <a:latin typeface="Arial"/>
                <a:ea typeface="Arial"/>
                <a:cs typeface="Arial"/>
                <a:sym typeface="Arial"/>
              </a:rPr>
              <a:t> (lebih dari 15%).</a:t>
            </a:r>
            <a:endParaRPr b="0" i="0" sz="1100" u="none" cap="none" strike="noStrike">
              <a:solidFill>
                <a:srgbClr val="000000"/>
              </a:solidFill>
              <a:latin typeface="Arial"/>
              <a:ea typeface="Arial"/>
              <a:cs typeface="Arial"/>
              <a:sym typeface="Arial"/>
            </a:endParaRPr>
          </a:p>
        </p:txBody>
      </p:sp>
      <p:sp>
        <p:nvSpPr>
          <p:cNvPr id="121" name="Google Shape;121;g11beb0ec581_0_3"/>
          <p:cNvSpPr txBox="1"/>
          <p:nvPr/>
        </p:nvSpPr>
        <p:spPr>
          <a:xfrm>
            <a:off x="1041725" y="5066338"/>
            <a:ext cx="10481400" cy="12006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Pengamatan Descriptive Statistics</a:t>
            </a:r>
            <a:r>
              <a:rPr b="0" i="0" lang="en-US" sz="1100" u="none" cap="none" strike="noStrike">
                <a:solidFill>
                  <a:schemeClr val="lt1"/>
                </a:solidFill>
                <a:latin typeface="Arial"/>
                <a:ea typeface="Arial"/>
                <a:cs typeface="Arial"/>
                <a:sym typeface="Arial"/>
              </a:rPr>
              <a:t>:</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Data terdiri dari 558811 baris dan 16 kolom,</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Tidak ada issue pada nama dan isi setiap kolom,</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Tampak beberapa kolom masih memiliki null/missing values kolom `make`, `model`, `trim`, `body`, `transmission`, `condition`, `odometer`, `color`, `interior`),</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Missing values terbesar berada pada kolom `transmission` sejumlah 65353 (11.7%) data,</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Sepertinya tidak ada issue yang mencolok pada tipe data untuk setiap kolom (sudah sesuai).</a:t>
            </a:r>
            <a:endParaRPr b="0" i="0" sz="1100" u="none" cap="none" strike="noStrike">
              <a:solidFill>
                <a:schemeClr val="lt1"/>
              </a:solidFill>
              <a:latin typeface="Arial"/>
              <a:ea typeface="Arial"/>
              <a:cs typeface="Arial"/>
              <a:sym typeface="Arial"/>
            </a:endParaRPr>
          </a:p>
        </p:txBody>
      </p:sp>
      <p:sp>
        <p:nvSpPr>
          <p:cNvPr id="122" name="Google Shape;122;g11beb0ec581_0_3"/>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Descriptive Statistics</a:t>
            </a:r>
            <a:endParaRPr b="1" i="0" sz="32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2ae4a137b7_0_0"/>
          <p:cNvSpPr txBox="1"/>
          <p:nvPr/>
        </p:nvSpPr>
        <p:spPr>
          <a:xfrm>
            <a:off x="1932275" y="4655325"/>
            <a:ext cx="8327400" cy="1200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Duplicate, Unique, dan Uppercase/Lowercase:</a:t>
            </a:r>
            <a:endParaRPr b="1"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Ada perubahan unique data pada kolom </a:t>
            </a:r>
            <a:r>
              <a:rPr b="1" i="0" lang="en-US" sz="1100" u="none" cap="none" strike="noStrike">
                <a:solidFill>
                  <a:srgbClr val="000000"/>
                </a:solidFill>
                <a:latin typeface="Arial"/>
                <a:ea typeface="Arial"/>
                <a:cs typeface="Arial"/>
                <a:sym typeface="Arial"/>
              </a:rPr>
              <a:t>model</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trim</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body</a:t>
            </a:r>
            <a:r>
              <a:rPr b="0" i="0" lang="en-US" sz="1100" u="none" cap="none" strike="noStrike">
                <a:solidFill>
                  <a:srgbClr val="000000"/>
                </a:solidFill>
                <a:latin typeface="Arial"/>
                <a:ea typeface="Arial"/>
                <a:cs typeface="Arial"/>
                <a:sym typeface="Arial"/>
              </a:rPr>
              <a:t> setelah dilakukan handling pada </a:t>
            </a:r>
            <a:r>
              <a:rPr b="0" i="1" lang="en-US" sz="1100" u="none" cap="none" strike="noStrike">
                <a:solidFill>
                  <a:srgbClr val="000000"/>
                </a:solidFill>
                <a:latin typeface="Arial"/>
                <a:ea typeface="Arial"/>
                <a:cs typeface="Arial"/>
                <a:sym typeface="Arial"/>
              </a:rPr>
              <a:t>uppercase</a:t>
            </a:r>
            <a:r>
              <a:rPr b="0" i="0" lang="en-US" sz="1100" u="none" cap="none" strike="noStrike">
                <a:solidFill>
                  <a:srgbClr val="000000"/>
                </a:solidFill>
                <a:latin typeface="Arial"/>
                <a:ea typeface="Arial"/>
                <a:cs typeface="Arial"/>
                <a:sym typeface="Arial"/>
              </a:rPr>
              <a:t> dan </a:t>
            </a:r>
            <a:r>
              <a:rPr b="0" i="1" lang="en-US" sz="1100" u="none" cap="none" strike="noStrike">
                <a:solidFill>
                  <a:srgbClr val="000000"/>
                </a:solidFill>
                <a:latin typeface="Arial"/>
                <a:ea typeface="Arial"/>
                <a:cs typeface="Arial"/>
                <a:sym typeface="Arial"/>
              </a:rPr>
              <a:t>lowercase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transmission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vin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state</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color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interior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seller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saledate</a:t>
            </a:r>
            <a:r>
              <a:rPr b="0" i="0" lang="en-US" sz="1100" u="none" cap="none" strike="noStrike">
                <a:solidFill>
                  <a:srgbClr val="000000"/>
                </a:solidFill>
                <a:latin typeface="Arial"/>
                <a:ea typeface="Arial"/>
                <a:cs typeface="Arial"/>
                <a:sym typeface="Arial"/>
              </a:rPr>
              <a:t> sudah memiliki data yang sesuai (tidak ada issue pada </a:t>
            </a:r>
            <a:r>
              <a:rPr b="0" i="1" lang="en-US" sz="1100" u="none" cap="none" strike="noStrike">
                <a:solidFill>
                  <a:srgbClr val="000000"/>
                </a:solidFill>
                <a:latin typeface="Arial"/>
                <a:ea typeface="Arial"/>
                <a:cs typeface="Arial"/>
                <a:sym typeface="Arial"/>
              </a:rPr>
              <a:t>uppercase</a:t>
            </a:r>
            <a:r>
              <a:rPr b="0" i="0" lang="en-US" sz="1100" u="none" cap="none" strike="noStrike">
                <a:solidFill>
                  <a:srgbClr val="000000"/>
                </a:solidFill>
                <a:latin typeface="Arial"/>
                <a:ea typeface="Arial"/>
                <a:cs typeface="Arial"/>
                <a:sym typeface="Arial"/>
              </a:rPr>
              <a:t>/</a:t>
            </a:r>
            <a:r>
              <a:rPr b="0" i="1" lang="en-US" sz="1100" u="none" cap="none" strike="noStrike">
                <a:solidFill>
                  <a:srgbClr val="000000"/>
                </a:solidFill>
                <a:latin typeface="Arial"/>
                <a:ea typeface="Arial"/>
                <a:cs typeface="Arial"/>
                <a:sym typeface="Arial"/>
              </a:rPr>
              <a:t>lowercase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tidak perlu dilakukan pengecekan dikarenakan tipe data bersifat integer/boolean.</a:t>
            </a:r>
            <a:endParaRPr b="1" i="0" sz="1100" u="none" cap="none" strike="noStrike">
              <a:solidFill>
                <a:srgbClr val="000000"/>
              </a:solidFill>
              <a:latin typeface="Arial"/>
              <a:ea typeface="Arial"/>
              <a:cs typeface="Arial"/>
              <a:sym typeface="Arial"/>
            </a:endParaRPr>
          </a:p>
        </p:txBody>
      </p:sp>
      <p:sp>
        <p:nvSpPr>
          <p:cNvPr id="129" name="Google Shape;129;g12ae4a137b7_0_0"/>
          <p:cNvSpPr txBox="1"/>
          <p:nvPr/>
        </p:nvSpPr>
        <p:spPr>
          <a:xfrm>
            <a:off x="1041725" y="101725"/>
            <a:ext cx="9309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Duplicate, Unique, Lowercase/Uppercase</a:t>
            </a:r>
            <a:endParaRPr b="1" i="0" sz="3200" u="none" cap="none" strike="noStrike">
              <a:solidFill>
                <a:srgbClr val="0198A3"/>
              </a:solidFill>
              <a:latin typeface="Montserrat"/>
              <a:ea typeface="Montserrat"/>
              <a:cs typeface="Montserrat"/>
              <a:sym typeface="Montserrat"/>
            </a:endParaRPr>
          </a:p>
        </p:txBody>
      </p:sp>
      <p:pic>
        <p:nvPicPr>
          <p:cNvPr id="130" name="Google Shape;130;g12ae4a137b7_0_0"/>
          <p:cNvPicPr preferRelativeResize="0"/>
          <p:nvPr/>
        </p:nvPicPr>
        <p:blipFill rotWithShape="1">
          <a:blip r:embed="rId3">
            <a:alphaModFix/>
          </a:blip>
          <a:srcRect b="0" l="0" r="0" t="0"/>
          <a:stretch/>
        </p:blipFill>
        <p:spPr>
          <a:xfrm>
            <a:off x="5159000" y="2933613"/>
            <a:ext cx="2946026" cy="1444675"/>
          </a:xfrm>
          <a:prstGeom prst="rect">
            <a:avLst/>
          </a:prstGeom>
          <a:noFill/>
          <a:ln>
            <a:noFill/>
          </a:ln>
        </p:spPr>
      </p:pic>
      <p:pic>
        <p:nvPicPr>
          <p:cNvPr id="131" name="Google Shape;131;g12ae4a137b7_0_0"/>
          <p:cNvPicPr preferRelativeResize="0"/>
          <p:nvPr/>
        </p:nvPicPr>
        <p:blipFill rotWithShape="1">
          <a:blip r:embed="rId4">
            <a:alphaModFix/>
          </a:blip>
          <a:srcRect b="0" l="0" r="0" t="0"/>
          <a:stretch/>
        </p:blipFill>
        <p:spPr>
          <a:xfrm>
            <a:off x="1932263" y="2969450"/>
            <a:ext cx="2946025" cy="1372991"/>
          </a:xfrm>
          <a:prstGeom prst="rect">
            <a:avLst/>
          </a:prstGeom>
          <a:noFill/>
          <a:ln>
            <a:noFill/>
          </a:ln>
        </p:spPr>
      </p:pic>
      <p:pic>
        <p:nvPicPr>
          <p:cNvPr id="132" name="Google Shape;132;g12ae4a137b7_0_0"/>
          <p:cNvPicPr preferRelativeResize="0"/>
          <p:nvPr/>
        </p:nvPicPr>
        <p:blipFill rotWithShape="1">
          <a:blip r:embed="rId5">
            <a:alphaModFix/>
          </a:blip>
          <a:srcRect b="0" l="0" r="0" t="0"/>
          <a:stretch/>
        </p:blipFill>
        <p:spPr>
          <a:xfrm>
            <a:off x="8385725" y="2933625"/>
            <a:ext cx="1873991" cy="1444650"/>
          </a:xfrm>
          <a:prstGeom prst="rect">
            <a:avLst/>
          </a:prstGeom>
          <a:noFill/>
          <a:ln>
            <a:noFill/>
          </a:ln>
        </p:spPr>
      </p:pic>
      <p:pic>
        <p:nvPicPr>
          <p:cNvPr id="133" name="Google Shape;133;g12ae4a137b7_0_0"/>
          <p:cNvPicPr preferRelativeResize="0"/>
          <p:nvPr/>
        </p:nvPicPr>
        <p:blipFill rotWithShape="1">
          <a:blip r:embed="rId6">
            <a:alphaModFix/>
          </a:blip>
          <a:srcRect b="0" l="0" r="0" t="0"/>
          <a:stretch/>
        </p:blipFill>
        <p:spPr>
          <a:xfrm>
            <a:off x="4038600" y="1040875"/>
            <a:ext cx="4114800" cy="1485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1beb0ec581_0_24"/>
          <p:cNvSpPr txBox="1"/>
          <p:nvPr/>
        </p:nvSpPr>
        <p:spPr>
          <a:xfrm>
            <a:off x="5604250" y="867088"/>
            <a:ext cx="5353500" cy="103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Pengamatan Boxplot:</a:t>
            </a:r>
            <a:endParaRPr b="1"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Dari </a:t>
            </a:r>
            <a:r>
              <a:rPr b="1" i="0" lang="en-US" sz="1100" u="none" cap="none" strike="noStrike">
                <a:solidFill>
                  <a:srgbClr val="000000"/>
                </a:solidFill>
                <a:latin typeface="Arial"/>
                <a:ea typeface="Arial"/>
                <a:cs typeface="Arial"/>
                <a:sym typeface="Arial"/>
              </a:rPr>
              <a:t>box plot</a:t>
            </a:r>
            <a:r>
              <a:rPr b="0" i="0" lang="en-US" sz="1100" u="none" cap="none" strike="noStrike">
                <a:solidFill>
                  <a:srgbClr val="000000"/>
                </a:solidFill>
                <a:latin typeface="Arial"/>
                <a:ea typeface="Arial"/>
                <a:cs typeface="Arial"/>
                <a:sym typeface="Arial"/>
              </a:rPr>
              <a:t>, outlier utamanya terlihat pada kolom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yang tampak memiliki distribusi lumayan skew juga terlihat pada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40" name="Google Shape;140;g11beb0ec581_0_24"/>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Univariate Analysis</a:t>
            </a:r>
            <a:endParaRPr b="1" i="0" sz="3200" u="none" cap="none" strike="noStrike">
              <a:solidFill>
                <a:srgbClr val="0198A3"/>
              </a:solidFill>
              <a:latin typeface="Montserrat"/>
              <a:ea typeface="Montserrat"/>
              <a:cs typeface="Montserrat"/>
              <a:sym typeface="Montserrat"/>
            </a:endParaRPr>
          </a:p>
        </p:txBody>
      </p:sp>
      <p:pic>
        <p:nvPicPr>
          <p:cNvPr id="141" name="Google Shape;141;g11beb0ec581_0_24"/>
          <p:cNvPicPr preferRelativeResize="0"/>
          <p:nvPr/>
        </p:nvPicPr>
        <p:blipFill rotWithShape="1">
          <a:blip r:embed="rId3">
            <a:alphaModFix/>
          </a:blip>
          <a:srcRect b="0" l="0" r="0" t="0"/>
          <a:stretch/>
        </p:blipFill>
        <p:spPr>
          <a:xfrm>
            <a:off x="1041719" y="792169"/>
            <a:ext cx="4211600" cy="1731270"/>
          </a:xfrm>
          <a:prstGeom prst="rect">
            <a:avLst/>
          </a:prstGeom>
          <a:noFill/>
          <a:ln>
            <a:noFill/>
          </a:ln>
        </p:spPr>
      </p:pic>
      <p:pic>
        <p:nvPicPr>
          <p:cNvPr id="142" name="Google Shape;142;g11beb0ec581_0_24"/>
          <p:cNvPicPr preferRelativeResize="0"/>
          <p:nvPr/>
        </p:nvPicPr>
        <p:blipFill rotWithShape="1">
          <a:blip r:embed="rId4">
            <a:alphaModFix/>
          </a:blip>
          <a:srcRect b="0" l="0" r="0" t="0"/>
          <a:stretch/>
        </p:blipFill>
        <p:spPr>
          <a:xfrm>
            <a:off x="1041725" y="2744920"/>
            <a:ext cx="4211600" cy="978752"/>
          </a:xfrm>
          <a:prstGeom prst="rect">
            <a:avLst/>
          </a:prstGeom>
          <a:noFill/>
          <a:ln>
            <a:noFill/>
          </a:ln>
        </p:spPr>
      </p:pic>
      <p:sp>
        <p:nvSpPr>
          <p:cNvPr id="143" name="Google Shape;143;g11beb0ec581_0_24"/>
          <p:cNvSpPr txBox="1"/>
          <p:nvPr/>
        </p:nvSpPr>
        <p:spPr>
          <a:xfrm>
            <a:off x="5604250" y="2458013"/>
            <a:ext cx="5353500" cy="103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Distplot:</a:t>
            </a:r>
            <a:endParaRPr b="1"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Seperti observasi pada box plot sebelumnya, 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memiliki distribusi yang skew terutama pada kolom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memiliki arah distribusi multimodal dimana distribusinya sudah mendekati normal.</a:t>
            </a:r>
            <a:endParaRPr b="1" i="0" sz="1100" u="none" cap="none" strike="noStrike">
              <a:solidFill>
                <a:srgbClr val="000000"/>
              </a:solidFill>
              <a:latin typeface="Arial"/>
              <a:ea typeface="Arial"/>
              <a:cs typeface="Arial"/>
              <a:sym typeface="Arial"/>
            </a:endParaRPr>
          </a:p>
        </p:txBody>
      </p:sp>
      <p:pic>
        <p:nvPicPr>
          <p:cNvPr id="144" name="Google Shape;144;g11beb0ec581_0_24"/>
          <p:cNvPicPr preferRelativeResize="0"/>
          <p:nvPr/>
        </p:nvPicPr>
        <p:blipFill rotWithShape="1">
          <a:blip r:embed="rId5">
            <a:alphaModFix/>
          </a:blip>
          <a:srcRect b="0" l="0" r="0" t="0"/>
          <a:stretch/>
        </p:blipFill>
        <p:spPr>
          <a:xfrm>
            <a:off x="4099407" y="4129713"/>
            <a:ext cx="3993171" cy="163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g12ae4a137b7_0_16"/>
          <p:cNvPicPr preferRelativeResize="0"/>
          <p:nvPr/>
        </p:nvPicPr>
        <p:blipFill rotWithShape="1">
          <a:blip r:embed="rId3">
            <a:alphaModFix/>
          </a:blip>
          <a:srcRect b="0" l="0" r="0" t="0"/>
          <a:stretch/>
        </p:blipFill>
        <p:spPr>
          <a:xfrm>
            <a:off x="5463151" y="1055836"/>
            <a:ext cx="5314074" cy="2693865"/>
          </a:xfrm>
          <a:prstGeom prst="rect">
            <a:avLst/>
          </a:prstGeom>
          <a:noFill/>
          <a:ln>
            <a:noFill/>
          </a:ln>
        </p:spPr>
      </p:pic>
      <p:sp>
        <p:nvSpPr>
          <p:cNvPr id="151" name="Google Shape;151;g12ae4a137b7_0_16"/>
          <p:cNvSpPr txBox="1"/>
          <p:nvPr/>
        </p:nvSpPr>
        <p:spPr>
          <a:xfrm>
            <a:off x="1041725" y="3949775"/>
            <a:ext cx="9735600" cy="86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Pengamatan Countplot</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Kolom </a:t>
            </a:r>
            <a:r>
              <a:rPr b="1" i="0" lang="en-US" sz="1100" u="none" cap="none" strike="noStrike">
                <a:solidFill>
                  <a:schemeClr val="dk1"/>
                </a:solidFill>
                <a:latin typeface="Arial"/>
                <a:ea typeface="Arial"/>
                <a:cs typeface="Arial"/>
                <a:sym typeface="Arial"/>
              </a:rPr>
              <a:t>make</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model</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trim</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body</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vin</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state</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color</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interior</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seller</a:t>
            </a:r>
            <a:r>
              <a:rPr b="0" i="0" lang="en-US" sz="1100" u="none" cap="none" strike="noStrike">
                <a:solidFill>
                  <a:schemeClr val="dk1"/>
                </a:solidFill>
                <a:latin typeface="Arial"/>
                <a:ea typeface="Arial"/>
                <a:cs typeface="Arial"/>
                <a:sym typeface="Arial"/>
              </a:rPr>
              <a:t> memiliki kategori yang sangat banyak, sehingga perlu ditinjau kembali kembali kolom yang akan menjadi target dalam pemodelan,</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Kolom </a:t>
            </a:r>
            <a:r>
              <a:rPr b="1" i="0" lang="en-US" sz="1100" u="none" cap="none" strike="noStrike">
                <a:solidFill>
                  <a:schemeClr val="dk1"/>
                </a:solidFill>
                <a:latin typeface="Arial"/>
                <a:ea typeface="Arial"/>
                <a:cs typeface="Arial"/>
                <a:sym typeface="Arial"/>
              </a:rPr>
              <a:t>transmission</a:t>
            </a:r>
            <a:r>
              <a:rPr b="0" i="0" lang="en-US" sz="1100" u="none" cap="none" strike="noStrike">
                <a:solidFill>
                  <a:schemeClr val="dk1"/>
                </a:solidFill>
                <a:latin typeface="Arial"/>
                <a:ea typeface="Arial"/>
                <a:cs typeface="Arial"/>
                <a:sym typeface="Arial"/>
              </a:rPr>
              <a:t> didominasi oleh </a:t>
            </a:r>
            <a:r>
              <a:rPr b="1" i="0" lang="en-US" sz="1100" u="none" cap="none" strike="noStrike">
                <a:solidFill>
                  <a:schemeClr val="dk1"/>
                </a:solidFill>
                <a:latin typeface="Arial"/>
                <a:ea typeface="Arial"/>
                <a:cs typeface="Arial"/>
                <a:sym typeface="Arial"/>
              </a:rPr>
              <a:t>automatic</a:t>
            </a:r>
            <a:r>
              <a:rPr b="0" i="0" lang="en-US" sz="1100" u="none" cap="none" strike="noStrike">
                <a:solidFill>
                  <a:schemeClr val="dk1"/>
                </a:solidFill>
                <a:latin typeface="Arial"/>
                <a:ea typeface="Arial"/>
                <a:cs typeface="Arial"/>
                <a:sym typeface="Arial"/>
              </a:rPr>
              <a:t> sesuai dengan pengamatan dengan menggunakan </a:t>
            </a:r>
            <a:r>
              <a:rPr b="1" i="0" lang="en-US" sz="1100" u="none" cap="none" strike="noStrike">
                <a:solidFill>
                  <a:schemeClr val="dk1"/>
                </a:solidFill>
                <a:latin typeface="Arial"/>
                <a:ea typeface="Arial"/>
                <a:cs typeface="Arial"/>
                <a:sym typeface="Arial"/>
              </a:rPr>
              <a:t>df.describe()</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p:txBody>
      </p:sp>
      <p:sp>
        <p:nvSpPr>
          <p:cNvPr id="152" name="Google Shape;152;g12ae4a137b7_0_16"/>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Univariate Analysis</a:t>
            </a:r>
            <a:endParaRPr b="1" i="0" sz="3200" u="none" cap="none" strike="noStrike">
              <a:solidFill>
                <a:srgbClr val="0198A3"/>
              </a:solidFill>
              <a:latin typeface="Montserrat"/>
              <a:ea typeface="Montserrat"/>
              <a:cs typeface="Montserrat"/>
              <a:sym typeface="Montserrat"/>
            </a:endParaRPr>
          </a:p>
        </p:txBody>
      </p:sp>
      <p:pic>
        <p:nvPicPr>
          <p:cNvPr id="153" name="Google Shape;153;g12ae4a137b7_0_16"/>
          <p:cNvPicPr preferRelativeResize="0"/>
          <p:nvPr/>
        </p:nvPicPr>
        <p:blipFill rotWithShape="1">
          <a:blip r:embed="rId4">
            <a:alphaModFix/>
          </a:blip>
          <a:srcRect b="0" l="0" r="0" t="0"/>
          <a:stretch/>
        </p:blipFill>
        <p:spPr>
          <a:xfrm>
            <a:off x="1041725" y="1055826"/>
            <a:ext cx="4421425" cy="26938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1beb0ec581_0_30"/>
          <p:cNvSpPr txBox="1"/>
          <p:nvPr/>
        </p:nvSpPr>
        <p:spPr>
          <a:xfrm>
            <a:off x="1766900" y="2266950"/>
            <a:ext cx="195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11beb0ec581_0_30"/>
          <p:cNvSpPr txBox="1"/>
          <p:nvPr/>
        </p:nvSpPr>
        <p:spPr>
          <a:xfrm>
            <a:off x="4551125" y="897925"/>
            <a:ext cx="7046100" cy="1911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Pengamatan </a:t>
            </a:r>
            <a:r>
              <a:rPr b="1" i="0" lang="en-US" sz="1100" u="none" cap="none" strike="noStrike">
                <a:solidFill>
                  <a:schemeClr val="dk1"/>
                </a:solidFill>
                <a:latin typeface="Arial"/>
                <a:ea typeface="Arial"/>
                <a:cs typeface="Arial"/>
                <a:sym typeface="Arial"/>
              </a:rPr>
              <a:t>heatmap</a:t>
            </a:r>
            <a:r>
              <a:rPr b="0" i="0" lang="en-US" sz="1100" u="none" cap="none" strike="noStrike">
                <a:solidFill>
                  <a:schemeClr val="dk1"/>
                </a:solidFill>
                <a:latin typeface="Arial"/>
                <a:ea typeface="Arial"/>
                <a:cs typeface="Arial"/>
                <a:sym typeface="Arial"/>
              </a:rPr>
              <a:t> menunjukkan korelasi antarfitur. Berdasarkan </a:t>
            </a:r>
            <a:r>
              <a:rPr b="1" i="0" lang="en-US" sz="1100" u="none" cap="none" strike="noStrike">
                <a:solidFill>
                  <a:schemeClr val="dk1"/>
                </a:solidFill>
                <a:latin typeface="Arial"/>
                <a:ea typeface="Arial"/>
                <a:cs typeface="Arial"/>
                <a:sym typeface="Arial"/>
              </a:rPr>
              <a:t>heatmap</a:t>
            </a:r>
            <a:r>
              <a:rPr b="0" i="0" lang="en-US" sz="1100" u="none" cap="none" strike="noStrike">
                <a:solidFill>
                  <a:schemeClr val="dk1"/>
                </a:solidFill>
                <a:latin typeface="Arial"/>
                <a:ea typeface="Arial"/>
                <a:cs typeface="Arial"/>
                <a:sym typeface="Arial"/>
              </a:rPr>
              <a:t> tersebut didapatkan informasi korelasi sebagai berikut :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Target </a:t>
            </a:r>
            <a:r>
              <a:rPr b="1" i="0" lang="en-US" sz="1100" u="none" cap="none" strike="noStrike">
                <a:solidFill>
                  <a:schemeClr val="dk1"/>
                </a:solidFill>
                <a:latin typeface="Arial"/>
                <a:ea typeface="Arial"/>
                <a:cs typeface="Arial"/>
                <a:sym typeface="Arial"/>
              </a:rPr>
              <a:t>sellingprice </a:t>
            </a:r>
            <a:r>
              <a:rPr b="0" i="0" lang="en-US" sz="1100" u="none" cap="none" strike="noStrike">
                <a:solidFill>
                  <a:schemeClr val="dk1"/>
                </a:solidFill>
                <a:latin typeface="Arial"/>
                <a:ea typeface="Arial"/>
                <a:cs typeface="Arial"/>
                <a:sym typeface="Arial"/>
              </a:rPr>
              <a:t>memiliki korelasi positif yang tinggi dengan </a:t>
            </a:r>
            <a:r>
              <a:rPr b="1" i="0" lang="en-US" sz="1100" u="none" cap="none" strike="noStrike">
                <a:solidFill>
                  <a:schemeClr val="dk1"/>
                </a:solidFill>
                <a:latin typeface="Arial"/>
                <a:ea typeface="Arial"/>
                <a:cs typeface="Arial"/>
                <a:sym typeface="Arial"/>
              </a:rPr>
              <a:t>mmr</a:t>
            </a:r>
            <a:r>
              <a:rPr b="0" i="0" lang="en-US" sz="1100" u="none" cap="none" strike="noStrike">
                <a:solidFill>
                  <a:schemeClr val="dk1"/>
                </a:solidFill>
                <a:highlight>
                  <a:srgbClr val="CCCCCC"/>
                </a:highlight>
                <a:latin typeface="Arial"/>
                <a:ea typeface="Arial"/>
                <a:cs typeface="Arial"/>
                <a:sym typeface="Arial"/>
              </a:rPr>
              <a:t> </a:t>
            </a:r>
            <a:r>
              <a:rPr b="0" i="0" lang="en-US" sz="1100" u="none" cap="none" strike="noStrike">
                <a:solidFill>
                  <a:schemeClr val="dk1"/>
                </a:solidFill>
                <a:latin typeface="Arial"/>
                <a:ea typeface="Arial"/>
                <a:cs typeface="Arial"/>
                <a:sym typeface="Arial"/>
              </a:rPr>
              <a:t>sebesar 0,98. Hal ini menunjukkan hubungan yang kuat antar keduanya.</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Target </a:t>
            </a:r>
            <a:r>
              <a:rPr b="1" i="0" lang="en-US" sz="1100" u="none" cap="none" strike="noStrike">
                <a:solidFill>
                  <a:schemeClr val="dk1"/>
                </a:solidFill>
                <a:latin typeface="Arial"/>
                <a:ea typeface="Arial"/>
                <a:cs typeface="Arial"/>
                <a:sym typeface="Arial"/>
              </a:rPr>
              <a:t>sellingprice </a:t>
            </a:r>
            <a:r>
              <a:rPr b="0" i="0" lang="en-US" sz="1100" u="none" cap="none" strike="noStrike">
                <a:solidFill>
                  <a:schemeClr val="dk1"/>
                </a:solidFill>
                <a:latin typeface="Arial"/>
                <a:ea typeface="Arial"/>
                <a:cs typeface="Arial"/>
                <a:sym typeface="Arial"/>
              </a:rPr>
              <a:t>juga memiliki korelasi positif dengan </a:t>
            </a:r>
            <a:r>
              <a:rPr b="1" i="0" lang="en-US" sz="1100" u="none" cap="none" strike="noStrike">
                <a:solidFill>
                  <a:schemeClr val="dk1"/>
                </a:solidFill>
                <a:latin typeface="Arial"/>
                <a:ea typeface="Arial"/>
                <a:cs typeface="Arial"/>
                <a:sym typeface="Arial"/>
              </a:rPr>
              <a:t>condition </a:t>
            </a:r>
            <a:r>
              <a:rPr b="0" i="0" lang="en-US" sz="1100" u="none" cap="none" strike="noStrike">
                <a:solidFill>
                  <a:schemeClr val="dk1"/>
                </a:solidFill>
                <a:latin typeface="Arial"/>
                <a:ea typeface="Arial"/>
                <a:cs typeface="Arial"/>
                <a:sym typeface="Arial"/>
              </a:rPr>
              <a:t>dan </a:t>
            </a:r>
            <a:r>
              <a:rPr b="1" i="0" lang="en-US" sz="1100" u="none" cap="none" strike="noStrike">
                <a:solidFill>
                  <a:schemeClr val="dk1"/>
                </a:solidFill>
                <a:latin typeface="Arial"/>
                <a:ea typeface="Arial"/>
                <a:cs typeface="Arial"/>
                <a:sym typeface="Arial"/>
              </a:rPr>
              <a:t>year</a:t>
            </a:r>
            <a:r>
              <a:rPr b="0" i="0" lang="en-US" sz="1100" u="none" cap="none" strike="noStrike">
                <a:solidFill>
                  <a:schemeClr val="dk1"/>
                </a:solidFill>
                <a:latin typeface="Arial"/>
                <a:ea typeface="Arial"/>
                <a:cs typeface="Arial"/>
                <a:sym typeface="Arial"/>
              </a:rPr>
              <a:t> tetapi memiliki korelasi negatif dengan </a:t>
            </a:r>
            <a:r>
              <a:rPr b="1" i="0" lang="en-US" sz="1100" u="none" cap="none" strike="noStrike">
                <a:solidFill>
                  <a:schemeClr val="dk1"/>
                </a:solidFill>
                <a:latin typeface="Arial"/>
                <a:ea typeface="Arial"/>
                <a:cs typeface="Arial"/>
                <a:sym typeface="Arial"/>
              </a:rPr>
              <a:t>odometer</a:t>
            </a: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Terlihat korelasi yang menarik antarfiturnya. Fitur </a:t>
            </a:r>
            <a:r>
              <a:rPr b="1" i="0" lang="en-US" sz="1100" u="none" cap="none" strike="noStrike">
                <a:solidFill>
                  <a:schemeClr val="dk1"/>
                </a:solidFill>
                <a:latin typeface="Arial"/>
                <a:ea typeface="Arial"/>
                <a:cs typeface="Arial"/>
                <a:sym typeface="Arial"/>
              </a:rPr>
              <a:t>year, condition, </a:t>
            </a:r>
            <a:r>
              <a:rPr b="0" i="0" lang="en-US" sz="1100" u="none" cap="none" strike="noStrike">
                <a:solidFill>
                  <a:schemeClr val="dk1"/>
                </a:solidFill>
                <a:latin typeface="Arial"/>
                <a:ea typeface="Arial"/>
                <a:cs typeface="Arial"/>
                <a:sym typeface="Arial"/>
              </a:rPr>
              <a:t>dan </a:t>
            </a:r>
            <a:r>
              <a:rPr b="1" i="0" lang="en-US" sz="1100" u="none" cap="none" strike="noStrike">
                <a:solidFill>
                  <a:schemeClr val="dk1"/>
                </a:solidFill>
                <a:latin typeface="Arial"/>
                <a:ea typeface="Arial"/>
                <a:cs typeface="Arial"/>
                <a:sym typeface="Arial"/>
              </a:rPr>
              <a:t>odometer </a:t>
            </a:r>
            <a:r>
              <a:rPr b="0" i="0" lang="en-US" sz="1100" u="none" cap="none" strike="noStrike">
                <a:solidFill>
                  <a:schemeClr val="dk1"/>
                </a:solidFill>
                <a:latin typeface="Arial"/>
                <a:ea typeface="Arial"/>
                <a:cs typeface="Arial"/>
                <a:sym typeface="Arial"/>
              </a:rPr>
              <a:t>memiliki korelasi yang tinggi satu sama lain sehingga kemungkinan feature tersebut redundan dan perlu ada feature yang didrop.</a:t>
            </a:r>
            <a:endParaRPr b="0" i="0" sz="1100" u="none" cap="none" strike="noStrike">
              <a:solidFill>
                <a:schemeClr val="dk1"/>
              </a:solidFill>
              <a:latin typeface="Arial"/>
              <a:ea typeface="Arial"/>
              <a:cs typeface="Arial"/>
              <a:sym typeface="Arial"/>
            </a:endParaRPr>
          </a:p>
        </p:txBody>
      </p:sp>
      <p:pic>
        <p:nvPicPr>
          <p:cNvPr id="161" name="Google Shape;161;g11beb0ec581_0_30"/>
          <p:cNvPicPr preferRelativeResize="0"/>
          <p:nvPr/>
        </p:nvPicPr>
        <p:blipFill rotWithShape="1">
          <a:blip r:embed="rId3">
            <a:alphaModFix/>
          </a:blip>
          <a:srcRect b="0" l="0" r="0" t="0"/>
          <a:stretch/>
        </p:blipFill>
        <p:spPr>
          <a:xfrm>
            <a:off x="1041725" y="3796000"/>
            <a:ext cx="2975699" cy="2975699"/>
          </a:xfrm>
          <a:prstGeom prst="rect">
            <a:avLst/>
          </a:prstGeom>
          <a:noFill/>
          <a:ln>
            <a:noFill/>
          </a:ln>
        </p:spPr>
      </p:pic>
      <p:sp>
        <p:nvSpPr>
          <p:cNvPr id="162" name="Google Shape;162;g11beb0ec581_0_30"/>
          <p:cNvSpPr txBox="1"/>
          <p:nvPr/>
        </p:nvSpPr>
        <p:spPr>
          <a:xfrm>
            <a:off x="4551125" y="3796000"/>
            <a:ext cx="7046100" cy="74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Berdasarkan </a:t>
            </a:r>
            <a:r>
              <a:rPr b="1" i="0" lang="en-US" sz="1100" u="none" cap="none" strike="noStrike">
                <a:solidFill>
                  <a:schemeClr val="dk1"/>
                </a:solidFill>
                <a:latin typeface="Arial"/>
                <a:ea typeface="Arial"/>
                <a:cs typeface="Arial"/>
                <a:sym typeface="Arial"/>
              </a:rPr>
              <a:t>pairplot</a:t>
            </a:r>
            <a:r>
              <a:rPr b="0" i="0" lang="en-US" sz="1100" u="none" cap="none" strike="noStrike">
                <a:solidFill>
                  <a:schemeClr val="dk1"/>
                </a:solidFill>
                <a:latin typeface="Arial"/>
                <a:ea typeface="Arial"/>
                <a:cs typeface="Arial"/>
                <a:sym typeface="Arial"/>
              </a:rPr>
              <a:t> di samping didapatkan informasi korelasi sebagai berikut :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mmr</a:t>
            </a:r>
            <a:r>
              <a:rPr b="0" i="0" lang="en-US" sz="1100" u="none" cap="none" strike="noStrike">
                <a:solidFill>
                  <a:schemeClr val="dk1"/>
                </a:solidFill>
                <a:latin typeface="Arial"/>
                <a:ea typeface="Arial"/>
                <a:cs typeface="Arial"/>
                <a:sym typeface="Arial"/>
              </a:rPr>
              <a:t> jelas memiliki korelasi linear dengan </a:t>
            </a:r>
            <a:r>
              <a:rPr b="1" i="0" lang="en-US" sz="1100" u="none" cap="none" strike="noStrike">
                <a:solidFill>
                  <a:schemeClr val="dk1"/>
                </a:solidFill>
                <a:latin typeface="Arial"/>
                <a:ea typeface="Arial"/>
                <a:cs typeface="Arial"/>
                <a:sym typeface="Arial"/>
              </a:rPr>
              <a:t>sellingprice</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year</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odometer</a:t>
            </a:r>
            <a:r>
              <a:rPr b="0" i="0" lang="en-US" sz="1100" u="none" cap="none" strike="noStrike">
                <a:solidFill>
                  <a:schemeClr val="dk1"/>
                </a:solidFill>
                <a:latin typeface="Arial"/>
                <a:ea typeface="Arial"/>
                <a:cs typeface="Arial"/>
                <a:sym typeface="Arial"/>
              </a:rPr>
              <a:t> jelas memiliki korelasi terbalik yang cukup kuat.</a:t>
            </a:r>
            <a:endParaRPr b="0" i="0" sz="1100" u="none" cap="none" strike="noStrike">
              <a:solidFill>
                <a:schemeClr val="dk1"/>
              </a:solidFill>
              <a:latin typeface="Arial"/>
              <a:ea typeface="Arial"/>
              <a:cs typeface="Arial"/>
              <a:sym typeface="Arial"/>
            </a:endParaRPr>
          </a:p>
        </p:txBody>
      </p:sp>
      <p:sp>
        <p:nvSpPr>
          <p:cNvPr id="163" name="Google Shape;163;g11beb0ec581_0_30"/>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Multivariate Analysis (Numerical)</a:t>
            </a:r>
            <a:endParaRPr b="1" i="0" sz="3200" u="none" cap="none" strike="noStrike">
              <a:solidFill>
                <a:srgbClr val="0198A3"/>
              </a:solidFill>
              <a:latin typeface="Montserrat"/>
              <a:ea typeface="Montserrat"/>
              <a:cs typeface="Montserrat"/>
              <a:sym typeface="Montserrat"/>
            </a:endParaRPr>
          </a:p>
        </p:txBody>
      </p:sp>
      <p:pic>
        <p:nvPicPr>
          <p:cNvPr id="164" name="Google Shape;164;g11beb0ec581_0_30"/>
          <p:cNvPicPr preferRelativeResize="0"/>
          <p:nvPr/>
        </p:nvPicPr>
        <p:blipFill rotWithShape="1">
          <a:blip r:embed="rId4">
            <a:alphaModFix/>
          </a:blip>
          <a:srcRect b="0" l="0" r="0" t="0"/>
          <a:stretch/>
        </p:blipFill>
        <p:spPr>
          <a:xfrm>
            <a:off x="1129638" y="897925"/>
            <a:ext cx="2799875" cy="2788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2ae4a137b7_0_35"/>
          <p:cNvSpPr txBox="1"/>
          <p:nvPr/>
        </p:nvSpPr>
        <p:spPr>
          <a:xfrm>
            <a:off x="2187713" y="2687325"/>
            <a:ext cx="195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g12ae4a137b7_0_35"/>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Multivariate Analysis (Numerical)</a:t>
            </a:r>
            <a:endParaRPr b="1" i="0" sz="3200" u="none" cap="none" strike="noStrike">
              <a:solidFill>
                <a:srgbClr val="0198A3"/>
              </a:solidFill>
              <a:latin typeface="Montserrat"/>
              <a:ea typeface="Montserrat"/>
              <a:cs typeface="Montserrat"/>
              <a:sym typeface="Montserrat"/>
            </a:endParaRPr>
          </a:p>
        </p:txBody>
      </p:sp>
      <p:pic>
        <p:nvPicPr>
          <p:cNvPr id="172" name="Google Shape;172;g12ae4a137b7_0_35"/>
          <p:cNvPicPr preferRelativeResize="0"/>
          <p:nvPr/>
        </p:nvPicPr>
        <p:blipFill rotWithShape="1">
          <a:blip r:embed="rId3">
            <a:alphaModFix/>
          </a:blip>
          <a:srcRect b="0" l="0" r="0" t="0"/>
          <a:stretch/>
        </p:blipFill>
        <p:spPr>
          <a:xfrm>
            <a:off x="1960876" y="754517"/>
            <a:ext cx="4092334" cy="1893122"/>
          </a:xfrm>
          <a:prstGeom prst="rect">
            <a:avLst/>
          </a:prstGeom>
          <a:noFill/>
          <a:ln>
            <a:noFill/>
          </a:ln>
        </p:spPr>
      </p:pic>
      <p:pic>
        <p:nvPicPr>
          <p:cNvPr id="173" name="Google Shape;173;g12ae4a137b7_0_35"/>
          <p:cNvPicPr preferRelativeResize="0"/>
          <p:nvPr/>
        </p:nvPicPr>
        <p:blipFill rotWithShape="1">
          <a:blip r:embed="rId4">
            <a:alphaModFix/>
          </a:blip>
          <a:srcRect b="0" l="0" r="0" t="0"/>
          <a:stretch/>
        </p:blipFill>
        <p:spPr>
          <a:xfrm>
            <a:off x="6127428" y="754513"/>
            <a:ext cx="4103699" cy="1893126"/>
          </a:xfrm>
          <a:prstGeom prst="rect">
            <a:avLst/>
          </a:prstGeom>
          <a:noFill/>
          <a:ln>
            <a:noFill/>
          </a:ln>
        </p:spPr>
      </p:pic>
      <p:pic>
        <p:nvPicPr>
          <p:cNvPr id="174" name="Google Shape;174;g12ae4a137b7_0_35"/>
          <p:cNvPicPr preferRelativeResize="0"/>
          <p:nvPr/>
        </p:nvPicPr>
        <p:blipFill rotWithShape="1">
          <a:blip r:embed="rId5">
            <a:alphaModFix/>
          </a:blip>
          <a:srcRect b="0" l="0" r="0" t="0"/>
          <a:stretch/>
        </p:blipFill>
        <p:spPr>
          <a:xfrm>
            <a:off x="1960876" y="2738003"/>
            <a:ext cx="4092341" cy="1864722"/>
          </a:xfrm>
          <a:prstGeom prst="rect">
            <a:avLst/>
          </a:prstGeom>
          <a:noFill/>
          <a:ln>
            <a:noFill/>
          </a:ln>
        </p:spPr>
      </p:pic>
      <p:pic>
        <p:nvPicPr>
          <p:cNvPr id="175" name="Google Shape;175;g12ae4a137b7_0_35"/>
          <p:cNvPicPr preferRelativeResize="0"/>
          <p:nvPr/>
        </p:nvPicPr>
        <p:blipFill rotWithShape="1">
          <a:blip r:embed="rId6">
            <a:alphaModFix/>
          </a:blip>
          <a:srcRect b="0" l="0" r="0" t="0"/>
          <a:stretch/>
        </p:blipFill>
        <p:spPr>
          <a:xfrm>
            <a:off x="6182568" y="2738003"/>
            <a:ext cx="3993417" cy="1864722"/>
          </a:xfrm>
          <a:prstGeom prst="rect">
            <a:avLst/>
          </a:prstGeom>
          <a:noFill/>
          <a:ln>
            <a:noFill/>
          </a:ln>
        </p:spPr>
      </p:pic>
      <p:pic>
        <p:nvPicPr>
          <p:cNvPr id="176" name="Google Shape;176;g12ae4a137b7_0_35"/>
          <p:cNvPicPr preferRelativeResize="0"/>
          <p:nvPr/>
        </p:nvPicPr>
        <p:blipFill rotWithShape="1">
          <a:blip r:embed="rId7">
            <a:alphaModFix/>
          </a:blip>
          <a:srcRect b="0" l="0" r="0" t="0"/>
          <a:stretch/>
        </p:blipFill>
        <p:spPr>
          <a:xfrm>
            <a:off x="4099301" y="4693075"/>
            <a:ext cx="3993401" cy="18277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12ae4a137b7_0_65"/>
          <p:cNvPicPr preferRelativeResize="0"/>
          <p:nvPr/>
        </p:nvPicPr>
        <p:blipFill rotWithShape="1">
          <a:blip r:embed="rId3">
            <a:alphaModFix/>
          </a:blip>
          <a:srcRect b="0" l="0" r="0" t="0"/>
          <a:stretch/>
        </p:blipFill>
        <p:spPr>
          <a:xfrm>
            <a:off x="6321277" y="776736"/>
            <a:ext cx="3782348" cy="1746507"/>
          </a:xfrm>
          <a:prstGeom prst="rect">
            <a:avLst/>
          </a:prstGeom>
          <a:noFill/>
          <a:ln>
            <a:noFill/>
          </a:ln>
        </p:spPr>
      </p:pic>
      <p:pic>
        <p:nvPicPr>
          <p:cNvPr id="183" name="Google Shape;183;g12ae4a137b7_0_65"/>
          <p:cNvPicPr preferRelativeResize="0"/>
          <p:nvPr/>
        </p:nvPicPr>
        <p:blipFill rotWithShape="1">
          <a:blip r:embed="rId4">
            <a:alphaModFix/>
          </a:blip>
          <a:srcRect b="0" l="0" r="0" t="0"/>
          <a:stretch/>
        </p:blipFill>
        <p:spPr>
          <a:xfrm>
            <a:off x="6321277" y="2560581"/>
            <a:ext cx="3782347" cy="1736845"/>
          </a:xfrm>
          <a:prstGeom prst="rect">
            <a:avLst/>
          </a:prstGeom>
          <a:noFill/>
          <a:ln>
            <a:noFill/>
          </a:ln>
        </p:spPr>
      </p:pic>
      <p:pic>
        <p:nvPicPr>
          <p:cNvPr id="184" name="Google Shape;184;g12ae4a137b7_0_65"/>
          <p:cNvPicPr preferRelativeResize="0"/>
          <p:nvPr/>
        </p:nvPicPr>
        <p:blipFill rotWithShape="1">
          <a:blip r:embed="rId5">
            <a:alphaModFix/>
          </a:blip>
          <a:srcRect b="0" l="0" r="0" t="0"/>
          <a:stretch/>
        </p:blipFill>
        <p:spPr>
          <a:xfrm>
            <a:off x="2339975" y="2558164"/>
            <a:ext cx="3782346" cy="1741672"/>
          </a:xfrm>
          <a:prstGeom prst="rect">
            <a:avLst/>
          </a:prstGeom>
          <a:noFill/>
          <a:ln>
            <a:noFill/>
          </a:ln>
        </p:spPr>
      </p:pic>
      <p:pic>
        <p:nvPicPr>
          <p:cNvPr id="185" name="Google Shape;185;g12ae4a137b7_0_65"/>
          <p:cNvPicPr preferRelativeResize="0"/>
          <p:nvPr/>
        </p:nvPicPr>
        <p:blipFill rotWithShape="1">
          <a:blip r:embed="rId6">
            <a:alphaModFix/>
          </a:blip>
          <a:srcRect b="0" l="0" r="0" t="0"/>
          <a:stretch/>
        </p:blipFill>
        <p:spPr>
          <a:xfrm>
            <a:off x="2339975" y="736561"/>
            <a:ext cx="3782347" cy="1736856"/>
          </a:xfrm>
          <a:prstGeom prst="rect">
            <a:avLst/>
          </a:prstGeom>
          <a:noFill/>
          <a:ln>
            <a:noFill/>
          </a:ln>
        </p:spPr>
      </p:pic>
      <p:sp>
        <p:nvSpPr>
          <p:cNvPr id="186" name="Google Shape;186;g12ae4a137b7_0_6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12ae4a137b7_0_65"/>
          <p:cNvSpPr txBox="1"/>
          <p:nvPr/>
        </p:nvSpPr>
        <p:spPr>
          <a:xfrm>
            <a:off x="859000" y="4568125"/>
            <a:ext cx="10725600" cy="2106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Pengamatan Countplot vs Target:</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Semua kolom terkecuali </a:t>
            </a:r>
            <a:r>
              <a:rPr b="1" i="0" lang="en-US" sz="1100" u="none" cap="none" strike="noStrike">
                <a:solidFill>
                  <a:schemeClr val="dk1"/>
                </a:solidFill>
                <a:latin typeface="Arial"/>
                <a:ea typeface="Arial"/>
                <a:cs typeface="Arial"/>
                <a:sym typeface="Arial"/>
              </a:rPr>
              <a:t>transmission</a:t>
            </a:r>
            <a:r>
              <a:rPr b="0" i="0" lang="en-US" sz="1100" u="none" cap="none" strike="noStrike">
                <a:solidFill>
                  <a:schemeClr val="dk1"/>
                </a:solidFill>
                <a:latin typeface="Arial"/>
                <a:ea typeface="Arial"/>
                <a:cs typeface="Arial"/>
                <a:sym typeface="Arial"/>
              </a:rPr>
              <a:t> memiliki kategori yang sangat banyak, sehingga setiap kolom dikelompokkan kembali berdasarkan jumlah terbanyak (top 10) untuk mempermudah dalam melihat distribusinya,</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Kolom </a:t>
            </a:r>
            <a:r>
              <a:rPr b="1" i="0" lang="en-US" sz="1100" u="none" cap="none" strike="noStrike">
                <a:solidFill>
                  <a:schemeClr val="dk1"/>
                </a:solidFill>
                <a:latin typeface="Arial"/>
                <a:ea typeface="Arial"/>
                <a:cs typeface="Arial"/>
                <a:sym typeface="Arial"/>
              </a:rPr>
              <a:t>vin</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saledate</a:t>
            </a:r>
            <a:r>
              <a:rPr b="0" i="0" lang="en-US" sz="1100" u="none" cap="none" strike="noStrike">
                <a:solidFill>
                  <a:schemeClr val="dk1"/>
                </a:solidFill>
                <a:latin typeface="Arial"/>
                <a:ea typeface="Arial"/>
                <a:cs typeface="Arial"/>
                <a:sym typeface="Arial"/>
              </a:rPr>
              <a:t> tidak perlu dilihat korelasinya kepada </a:t>
            </a:r>
            <a:r>
              <a:rPr b="1" i="0" lang="en-US" sz="1100" u="none" cap="none" strike="noStrike">
                <a:solidFill>
                  <a:schemeClr val="dk1"/>
                </a:solidFill>
                <a:latin typeface="Arial"/>
                <a:ea typeface="Arial"/>
                <a:cs typeface="Arial"/>
                <a:sym typeface="Arial"/>
              </a:rPr>
              <a:t>target</a:t>
            </a:r>
            <a:r>
              <a:rPr b="0" i="0" lang="en-US" sz="1100" u="none" cap="none" strike="noStrike">
                <a:solidFill>
                  <a:schemeClr val="dk1"/>
                </a:solidFill>
                <a:latin typeface="Arial"/>
                <a:ea typeface="Arial"/>
                <a:cs typeface="Arial"/>
                <a:sym typeface="Arial"/>
              </a:rPr>
              <a:t> dikarenakan secara bisnis </a:t>
            </a:r>
            <a:r>
              <a:rPr b="1" i="0" lang="en-US" sz="1100" u="none" cap="none" strike="noStrike">
                <a:solidFill>
                  <a:schemeClr val="dk1"/>
                </a:solidFill>
                <a:latin typeface="Arial"/>
                <a:ea typeface="Arial"/>
                <a:cs typeface="Arial"/>
                <a:sym typeface="Arial"/>
              </a:rPr>
              <a:t>vin</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saledate</a:t>
            </a:r>
            <a:r>
              <a:rPr b="0" i="0" lang="en-US" sz="1100" u="none" cap="none" strike="noStrike">
                <a:solidFill>
                  <a:schemeClr val="dk1"/>
                </a:solidFill>
                <a:latin typeface="Arial"/>
                <a:ea typeface="Arial"/>
                <a:cs typeface="Arial"/>
                <a:sym typeface="Arial"/>
              </a:rPr>
              <a:t> tidak berpengaruh kepada harga sebuah mobil (</a:t>
            </a:r>
            <a:r>
              <a:rPr b="1" i="0" lang="en-US" sz="1100" u="none" cap="none" strike="noStrike">
                <a:solidFill>
                  <a:schemeClr val="dk1"/>
                </a:solidFill>
                <a:latin typeface="Arial"/>
                <a:ea typeface="Arial"/>
                <a:cs typeface="Arial"/>
                <a:sym typeface="Arial"/>
              </a:rPr>
              <a:t>sellingprice</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Distribusi transmisi automatic tampaknya cenderung memiliki selling price yang lebih tinggi ketimbang transmisi manual (hal ini menunjukkan bahwa </a:t>
            </a:r>
            <a:r>
              <a:rPr b="1" i="0" lang="en-US" sz="1100" u="none" cap="none" strike="noStrike">
                <a:solidFill>
                  <a:schemeClr val="dk1"/>
                </a:solidFill>
                <a:latin typeface="Arial"/>
                <a:ea typeface="Arial"/>
                <a:cs typeface="Arial"/>
                <a:sym typeface="Arial"/>
              </a:rPr>
              <a:t>transmission</a:t>
            </a:r>
            <a:r>
              <a:rPr b="0" i="0" lang="en-US" sz="1100" u="none" cap="none" strike="noStrike">
                <a:solidFill>
                  <a:schemeClr val="dk1"/>
                </a:solidFill>
                <a:latin typeface="Arial"/>
                <a:ea typeface="Arial"/>
                <a:cs typeface="Arial"/>
                <a:sym typeface="Arial"/>
              </a:rPr>
              <a:t> menjadi fitur yang promising untuk digunakan dalam pemodelan),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Sepertinya feature </a:t>
            </a:r>
            <a:r>
              <a:rPr b="1" i="0" lang="en-US" sz="1100" u="none" cap="none" strike="noStrike">
                <a:solidFill>
                  <a:schemeClr val="dk1"/>
                </a:solidFill>
                <a:latin typeface="Arial"/>
                <a:ea typeface="Arial"/>
                <a:cs typeface="Arial"/>
                <a:sym typeface="Arial"/>
              </a:rPr>
              <a:t>make</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body</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interior</a:t>
            </a:r>
            <a:r>
              <a:rPr b="0" i="0" lang="en-US" sz="1100" u="none" cap="none" strike="noStrike">
                <a:solidFill>
                  <a:schemeClr val="dk1"/>
                </a:solidFill>
                <a:latin typeface="Arial"/>
                <a:ea typeface="Arial"/>
                <a:cs typeface="Arial"/>
                <a:sym typeface="Arial"/>
              </a:rPr>
              <a:t> memiliki perbedaan jumlah yang signifikan antar kategorinya (perlu ditangani lebih lanjut dengan feature encoding),</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Sepertinya feature </a:t>
            </a:r>
            <a:r>
              <a:rPr b="1" i="0" lang="en-US" sz="1100" u="none" cap="none" strike="noStrike">
                <a:solidFill>
                  <a:schemeClr val="dk1"/>
                </a:solidFill>
                <a:latin typeface="Arial"/>
                <a:ea typeface="Arial"/>
                <a:cs typeface="Arial"/>
                <a:sym typeface="Arial"/>
              </a:rPr>
              <a:t>state</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color</a:t>
            </a:r>
            <a:r>
              <a:rPr b="0" i="0" lang="en-US" sz="1100" u="none" cap="none" strike="noStrike">
                <a:solidFill>
                  <a:schemeClr val="dk1"/>
                </a:solidFill>
                <a:latin typeface="Arial"/>
                <a:ea typeface="Arial"/>
                <a:cs typeface="Arial"/>
                <a:sym typeface="Arial"/>
              </a:rPr>
              <a:t> memiliki distribusi yang terlihat signifikan antara top 5 kategori dengan yang lainnya, namun antar kategori top 5-nya tidak memiliki perbedaan distribusi yang signifikan.</a:t>
            </a:r>
            <a:endParaRPr b="0" i="0" sz="1100" u="none" cap="none" strike="noStrike">
              <a:solidFill>
                <a:schemeClr val="dk1"/>
              </a:solidFill>
              <a:latin typeface="Arial"/>
              <a:ea typeface="Arial"/>
              <a:cs typeface="Arial"/>
              <a:sym typeface="Arial"/>
            </a:endParaRPr>
          </a:p>
        </p:txBody>
      </p:sp>
      <p:sp>
        <p:nvSpPr>
          <p:cNvPr id="188" name="Google Shape;188;g12ae4a137b7_0_65"/>
          <p:cNvSpPr txBox="1"/>
          <p:nvPr/>
        </p:nvSpPr>
        <p:spPr>
          <a:xfrm>
            <a:off x="1041726" y="101725"/>
            <a:ext cx="9061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Multivariate Analysis (Categorical)</a:t>
            </a:r>
            <a:endParaRPr b="1" i="0" sz="3200" u="none" cap="none" strike="noStrike">
              <a:solidFill>
                <a:srgbClr val="0198A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